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hart3.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5"/>
  </p:notesMasterIdLst>
  <p:sldIdLst>
    <p:sldId id="363" r:id="rId2"/>
    <p:sldId id="364" r:id="rId3"/>
    <p:sldId id="365" r:id="rId4"/>
    <p:sldId id="366" r:id="rId5"/>
    <p:sldId id="367" r:id="rId6"/>
    <p:sldId id="368" r:id="rId7"/>
    <p:sldId id="370" r:id="rId8"/>
    <p:sldId id="372" r:id="rId9"/>
    <p:sldId id="371" r:id="rId10"/>
    <p:sldId id="340" r:id="rId11"/>
    <p:sldId id="328" r:id="rId12"/>
    <p:sldId id="343" r:id="rId13"/>
    <p:sldId id="321" r:id="rId14"/>
    <p:sldId id="356" r:id="rId15"/>
    <p:sldId id="334" r:id="rId16"/>
    <p:sldId id="307" r:id="rId17"/>
    <p:sldId id="275" r:id="rId18"/>
    <p:sldId id="308" r:id="rId19"/>
    <p:sldId id="349" r:id="rId20"/>
    <p:sldId id="299" r:id="rId21"/>
    <p:sldId id="332" r:id="rId22"/>
    <p:sldId id="324" r:id="rId23"/>
    <p:sldId id="353" r:id="rId24"/>
    <p:sldId id="335" r:id="rId25"/>
    <p:sldId id="354" r:id="rId26"/>
    <p:sldId id="352" r:id="rId27"/>
    <p:sldId id="360" r:id="rId28"/>
    <p:sldId id="306" r:id="rId29"/>
    <p:sldId id="289" r:id="rId30"/>
    <p:sldId id="310" r:id="rId31"/>
    <p:sldId id="268" r:id="rId32"/>
    <p:sldId id="294" r:id="rId33"/>
    <p:sldId id="361" r:id="rId34"/>
    <p:sldId id="330" r:id="rId35"/>
    <p:sldId id="258" r:id="rId36"/>
    <p:sldId id="259" r:id="rId37"/>
    <p:sldId id="331" r:id="rId38"/>
    <p:sldId id="358" r:id="rId39"/>
    <p:sldId id="347" r:id="rId40"/>
    <p:sldId id="362" r:id="rId41"/>
    <p:sldId id="338" r:id="rId42"/>
    <p:sldId id="348" r:id="rId43"/>
    <p:sldId id="298" r:id="rId44"/>
  </p:sldIdLst>
  <p:sldSz cx="9144000" cy="6858000" type="screen4x3"/>
  <p:notesSz cx="6924675" cy="9210675"/>
  <p:defaultTex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B2"/>
    <a:srgbClr val="3333CC"/>
    <a:srgbClr val="CDCDE6"/>
    <a:srgbClr val="003366"/>
    <a:srgbClr val="FFA7B8"/>
    <a:srgbClr val="FF99FF"/>
    <a:srgbClr val="E8E8F3"/>
    <a:srgbClr val="FFFFA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8369" autoAdjust="0"/>
    <p:restoredTop sz="94643" autoAdjust="0"/>
  </p:normalViewPr>
  <p:slideViewPr>
    <p:cSldViewPr>
      <p:cViewPr varScale="1">
        <p:scale>
          <a:sx n="99" d="100"/>
          <a:sy n="99" d="100"/>
        </p:scale>
        <p:origin x="-7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96" y="-108"/>
      </p:cViewPr>
      <p:guideLst>
        <p:guide orient="horz" pos="2901"/>
        <p:guide pos="218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HEDDARR\Local%20Settings\Temporary%20Internet%20Files\Content.Outlook\SAEY1RMC\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HEDDARR\Local%20Settings\Temporary%20Internet%20Files\Content.Outlook\SAEY1RMC\Graphs%20for%20Bo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HEDDARR\Local%20Settings\Temporary%20Internet%20Files\Content.Outlook\SAEY1RMC\Graphs%20for%20Bo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HEDDARR\Local%20Settings\Temporary%20Internet%20Files\Content.Outlook\SAEY1RMC\Graphs%20for%20Bo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dirty="0"/>
              <a:t>US Financial, Non Government </a:t>
            </a:r>
            <a:r>
              <a:rPr lang="en-US" sz="1200" baseline="0" dirty="0"/>
              <a:t> </a:t>
            </a:r>
            <a:r>
              <a:rPr lang="en-US" sz="1200" dirty="0"/>
              <a:t>Guaranteed </a:t>
            </a:r>
            <a:r>
              <a:rPr lang="en-US" sz="1200" dirty="0" smtClean="0"/>
              <a:t>Investment</a:t>
            </a:r>
            <a:r>
              <a:rPr lang="en-US" sz="1200" baseline="0" dirty="0" smtClean="0"/>
              <a:t> Grade</a:t>
            </a:r>
            <a:r>
              <a:rPr lang="en-US" sz="1200" dirty="0" smtClean="0"/>
              <a:t> Issuance</a:t>
            </a:r>
            <a:endParaRPr lang="en-US" sz="1200" dirty="0"/>
          </a:p>
        </c:rich>
      </c:tx>
    </c:title>
    <c:plotArea>
      <c:layout/>
      <c:barChart>
        <c:barDir val="col"/>
        <c:grouping val="clustered"/>
        <c:ser>
          <c:idx val="0"/>
          <c:order val="0"/>
          <c:spPr>
            <a:solidFill>
              <a:srgbClr val="0070C0"/>
            </a:solidFill>
          </c:spPr>
          <c:cat>
            <c:numRef>
              <c:f>Sheet1!$C$5:$C$19</c:f>
              <c:numCache>
                <c:formatCode>[$-409]mmm\-yy;@</c:formatCode>
                <c:ptCount val="15"/>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numCache>
            </c:numRef>
          </c:cat>
          <c:val>
            <c:numRef>
              <c:f>Sheet1!$D$5:$D$19</c:f>
              <c:numCache>
                <c:formatCode>General</c:formatCode>
                <c:ptCount val="15"/>
                <c:pt idx="0">
                  <c:v>28.3</c:v>
                </c:pt>
                <c:pt idx="1">
                  <c:v>12.7</c:v>
                </c:pt>
                <c:pt idx="2">
                  <c:v>12.4</c:v>
                </c:pt>
                <c:pt idx="3">
                  <c:v>51.1</c:v>
                </c:pt>
                <c:pt idx="4">
                  <c:v>48.4</c:v>
                </c:pt>
                <c:pt idx="5">
                  <c:v>7.7</c:v>
                </c:pt>
                <c:pt idx="6">
                  <c:v>4.5999999999999996</c:v>
                </c:pt>
                <c:pt idx="7">
                  <c:v>11.5</c:v>
                </c:pt>
                <c:pt idx="8">
                  <c:v>2.2999999999999998</c:v>
                </c:pt>
                <c:pt idx="9">
                  <c:v>3</c:v>
                </c:pt>
                <c:pt idx="10">
                  <c:v>0</c:v>
                </c:pt>
                <c:pt idx="11">
                  <c:v>0.2</c:v>
                </c:pt>
                <c:pt idx="12">
                  <c:v>2.2999999999999998</c:v>
                </c:pt>
                <c:pt idx="13">
                  <c:v>3.7</c:v>
                </c:pt>
                <c:pt idx="14">
                  <c:v>1.8</c:v>
                </c:pt>
              </c:numCache>
            </c:numRef>
          </c:val>
        </c:ser>
        <c:axId val="43805312"/>
        <c:axId val="43815296"/>
      </c:barChart>
      <c:dateAx>
        <c:axId val="43805312"/>
        <c:scaling>
          <c:orientation val="minMax"/>
        </c:scaling>
        <c:axPos val="b"/>
        <c:numFmt formatCode="[$-409]mmm\-yy;@" sourceLinked="1"/>
        <c:majorTickMark val="none"/>
        <c:tickLblPos val="nextTo"/>
        <c:txPr>
          <a:bodyPr rot="0"/>
          <a:lstStyle/>
          <a:p>
            <a:pPr>
              <a:defRPr/>
            </a:pPr>
            <a:endParaRPr lang="en-US"/>
          </a:p>
        </c:txPr>
        <c:crossAx val="43815296"/>
        <c:crosses val="autoZero"/>
        <c:auto val="1"/>
        <c:lblOffset val="100"/>
      </c:dateAx>
      <c:valAx>
        <c:axId val="43815296"/>
        <c:scaling>
          <c:orientation val="minMax"/>
        </c:scaling>
        <c:axPos val="l"/>
        <c:majorGridlines/>
        <c:numFmt formatCode="General" sourceLinked="1"/>
        <c:tickLblPos val="nextTo"/>
        <c:crossAx val="4380531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Sovereign Debt </a:t>
            </a:r>
            <a:r>
              <a:rPr lang="en-US" dirty="0" smtClean="0"/>
              <a:t>Credit</a:t>
            </a:r>
            <a:r>
              <a:rPr lang="en-US" baseline="0" dirty="0" smtClean="0"/>
              <a:t> Default Spreads</a:t>
            </a:r>
            <a:endParaRPr lang="en-US" dirty="0"/>
          </a:p>
        </c:rich>
      </c:tx>
    </c:title>
    <c:plotArea>
      <c:layout>
        <c:manualLayout>
          <c:layoutTarget val="inner"/>
          <c:xMode val="edge"/>
          <c:yMode val="edge"/>
          <c:x val="0.1035405655826737"/>
          <c:y val="0.10730994152046786"/>
          <c:w val="0.87706763186113412"/>
          <c:h val="0.63189091495142347"/>
        </c:manualLayout>
      </c:layout>
      <c:barChart>
        <c:barDir val="col"/>
        <c:grouping val="clustered"/>
        <c:varyColors val="1"/>
        <c:ser>
          <c:idx val="0"/>
          <c:order val="0"/>
          <c:spPr>
            <a:solidFill>
              <a:schemeClr val="tx2"/>
            </a:solidFill>
          </c:spPr>
          <c:cat>
            <c:strRef>
              <c:f>Sheet1!$B$29:$B$40</c:f>
              <c:strCache>
                <c:ptCount val="12"/>
                <c:pt idx="0">
                  <c:v>Australia</c:v>
                </c:pt>
                <c:pt idx="1">
                  <c:v>Belgium</c:v>
                </c:pt>
                <c:pt idx="2">
                  <c:v>China</c:v>
                </c:pt>
                <c:pt idx="3">
                  <c:v>France</c:v>
                </c:pt>
                <c:pt idx="4">
                  <c:v>Germany</c:v>
                </c:pt>
                <c:pt idx="5">
                  <c:v>Italy</c:v>
                </c:pt>
                <c:pt idx="6">
                  <c:v>Japan</c:v>
                </c:pt>
                <c:pt idx="7">
                  <c:v>Spain</c:v>
                </c:pt>
                <c:pt idx="8">
                  <c:v>Sweden</c:v>
                </c:pt>
                <c:pt idx="9">
                  <c:v>Switzerland</c:v>
                </c:pt>
                <c:pt idx="10">
                  <c:v>USA</c:v>
                </c:pt>
                <c:pt idx="11">
                  <c:v>UK</c:v>
                </c:pt>
              </c:strCache>
            </c:strRef>
          </c:cat>
          <c:val>
            <c:numRef>
              <c:f>Sheet1!$C$29:$C$40</c:f>
              <c:numCache>
                <c:formatCode>_(* #,##0.0_);_(* \(#,##0.0\);_(* "-"??_);_(@_)</c:formatCode>
                <c:ptCount val="12"/>
                <c:pt idx="0">
                  <c:v>131.83000000000001</c:v>
                </c:pt>
                <c:pt idx="1">
                  <c:v>93.33</c:v>
                </c:pt>
                <c:pt idx="2">
                  <c:v>161.78</c:v>
                </c:pt>
                <c:pt idx="3">
                  <c:v>58.41</c:v>
                </c:pt>
                <c:pt idx="4">
                  <c:v>56.25</c:v>
                </c:pt>
                <c:pt idx="5">
                  <c:v>144.16999999999999</c:v>
                </c:pt>
                <c:pt idx="6">
                  <c:v>93.75</c:v>
                </c:pt>
                <c:pt idx="7">
                  <c:v>101.66999999999999</c:v>
                </c:pt>
                <c:pt idx="8">
                  <c:v>101.16999999999999</c:v>
                </c:pt>
                <c:pt idx="9">
                  <c:v>123.96000000000002</c:v>
                </c:pt>
                <c:pt idx="10">
                  <c:v>67.5</c:v>
                </c:pt>
                <c:pt idx="11">
                  <c:v>110.16999999999999</c:v>
                </c:pt>
              </c:numCache>
            </c:numRef>
          </c:val>
        </c:ser>
        <c:axId val="46034944"/>
        <c:axId val="55773440"/>
      </c:barChart>
      <c:catAx>
        <c:axId val="46034944"/>
        <c:scaling>
          <c:orientation val="minMax"/>
        </c:scaling>
        <c:axPos val="b"/>
        <c:title>
          <c:tx>
            <c:rich>
              <a:bodyPr/>
              <a:lstStyle/>
              <a:p>
                <a:pPr>
                  <a:defRPr/>
                </a:pPr>
                <a:r>
                  <a:rPr lang="en-US" dirty="0"/>
                  <a:t>Sovereign Issuer</a:t>
                </a:r>
              </a:p>
            </c:rich>
          </c:tx>
        </c:title>
        <c:tickLblPos val="nextTo"/>
        <c:crossAx val="55773440"/>
        <c:crosses val="autoZero"/>
        <c:auto val="1"/>
        <c:lblAlgn val="ctr"/>
        <c:lblOffset val="100"/>
      </c:catAx>
      <c:valAx>
        <c:axId val="55773440"/>
        <c:scaling>
          <c:orientation val="minMax"/>
        </c:scaling>
        <c:axPos val="l"/>
        <c:majorGridlines/>
        <c:title>
          <c:tx>
            <c:rich>
              <a:bodyPr rot="0" vert="wordArtVert"/>
              <a:lstStyle/>
              <a:p>
                <a:pPr>
                  <a:defRPr/>
                </a:pPr>
                <a:r>
                  <a:rPr lang="en-US" dirty="0"/>
                  <a:t>CDS Spread</a:t>
                </a:r>
              </a:p>
            </c:rich>
          </c:tx>
        </c:title>
        <c:numFmt formatCode="#,##0" sourceLinked="0"/>
        <c:tickLblPos val="nextTo"/>
        <c:crossAx val="4603494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CDS Spreads in Bank</a:t>
            </a:r>
            <a:r>
              <a:rPr lang="en-US" baseline="0" dirty="0"/>
              <a:t> Issuers</a:t>
            </a:r>
            <a:endParaRPr lang="en-US" dirty="0"/>
          </a:p>
        </c:rich>
      </c:tx>
    </c:title>
    <c:plotArea>
      <c:layout/>
      <c:barChart>
        <c:barDir val="col"/>
        <c:grouping val="clustered"/>
        <c:ser>
          <c:idx val="0"/>
          <c:order val="0"/>
          <c:spPr>
            <a:solidFill>
              <a:schemeClr val="tx2"/>
            </a:solidFill>
          </c:spPr>
          <c:cat>
            <c:strRef>
              <c:f>Sheet1!$B$55:$B$67</c:f>
              <c:strCache>
                <c:ptCount val="13"/>
                <c:pt idx="0">
                  <c:v>BNP</c:v>
                </c:pt>
                <c:pt idx="1">
                  <c:v>Credit Agricole</c:v>
                </c:pt>
                <c:pt idx="2">
                  <c:v>Societe Generale</c:v>
                </c:pt>
                <c:pt idx="3">
                  <c:v>Barclays</c:v>
                </c:pt>
                <c:pt idx="4">
                  <c:v>HSBC</c:v>
                </c:pt>
                <c:pt idx="5">
                  <c:v>Lloyds</c:v>
                </c:pt>
                <c:pt idx="6">
                  <c:v>RBS</c:v>
                </c:pt>
                <c:pt idx="7">
                  <c:v>Bank of America</c:v>
                </c:pt>
                <c:pt idx="8">
                  <c:v>Citigroup</c:v>
                </c:pt>
                <c:pt idx="9">
                  <c:v>Goldman</c:v>
                </c:pt>
                <c:pt idx="10">
                  <c:v>JP Morgan</c:v>
                </c:pt>
                <c:pt idx="11">
                  <c:v>Morgan Stanley</c:v>
                </c:pt>
                <c:pt idx="12">
                  <c:v>Wells Fargo</c:v>
                </c:pt>
              </c:strCache>
            </c:strRef>
          </c:cat>
          <c:val>
            <c:numRef>
              <c:f>Sheet1!$C$55:$C$67</c:f>
              <c:numCache>
                <c:formatCode>_(* #,##0.0_);_(* \(#,##0.0\);_(* "-"??_);_(@_)</c:formatCode>
                <c:ptCount val="13"/>
                <c:pt idx="0">
                  <c:v>100.5</c:v>
                </c:pt>
                <c:pt idx="1">
                  <c:v>110</c:v>
                </c:pt>
                <c:pt idx="2">
                  <c:v>110</c:v>
                </c:pt>
                <c:pt idx="3">
                  <c:v>190</c:v>
                </c:pt>
                <c:pt idx="4">
                  <c:v>139.65</c:v>
                </c:pt>
                <c:pt idx="5">
                  <c:v>177.62</c:v>
                </c:pt>
                <c:pt idx="6">
                  <c:v>187.65</c:v>
                </c:pt>
                <c:pt idx="7">
                  <c:v>293.55</c:v>
                </c:pt>
                <c:pt idx="8">
                  <c:v>540</c:v>
                </c:pt>
                <c:pt idx="9">
                  <c:v>258.18</c:v>
                </c:pt>
                <c:pt idx="10">
                  <c:v>169.81</c:v>
                </c:pt>
                <c:pt idx="11">
                  <c:v>363.38</c:v>
                </c:pt>
                <c:pt idx="12">
                  <c:v>214.37</c:v>
                </c:pt>
              </c:numCache>
            </c:numRef>
          </c:val>
        </c:ser>
        <c:axId val="44632320"/>
        <c:axId val="44679552"/>
      </c:barChart>
      <c:catAx>
        <c:axId val="44632320"/>
        <c:scaling>
          <c:orientation val="minMax"/>
        </c:scaling>
        <c:axPos val="b"/>
        <c:title>
          <c:tx>
            <c:rich>
              <a:bodyPr/>
              <a:lstStyle/>
              <a:p>
                <a:pPr>
                  <a:defRPr/>
                </a:pPr>
                <a:r>
                  <a:rPr lang="en-US" dirty="0"/>
                  <a:t>Bank Issuer</a:t>
                </a:r>
              </a:p>
            </c:rich>
          </c:tx>
        </c:title>
        <c:tickLblPos val="nextTo"/>
        <c:crossAx val="44679552"/>
        <c:crosses val="autoZero"/>
        <c:auto val="1"/>
        <c:lblAlgn val="ctr"/>
        <c:lblOffset val="100"/>
      </c:catAx>
      <c:valAx>
        <c:axId val="44679552"/>
        <c:scaling>
          <c:orientation val="minMax"/>
        </c:scaling>
        <c:axPos val="l"/>
        <c:majorGridlines/>
        <c:title>
          <c:tx>
            <c:rich>
              <a:bodyPr rot="0" vert="wordArtVert"/>
              <a:lstStyle/>
              <a:p>
                <a:pPr>
                  <a:defRPr/>
                </a:pPr>
                <a:r>
                  <a:rPr lang="en-US" dirty="0"/>
                  <a:t>CDS Spread</a:t>
                </a:r>
              </a:p>
            </c:rich>
          </c:tx>
        </c:title>
        <c:numFmt formatCode="#,##0" sourceLinked="0"/>
        <c:tickLblPos val="nextTo"/>
        <c:crossAx val="446323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GO Municipal CDS Spreads</a:t>
            </a:r>
          </a:p>
        </c:rich>
      </c:tx>
      <c:layout>
        <c:manualLayout>
          <c:xMode val="edge"/>
          <c:yMode val="edge"/>
          <c:x val="0.27343760302328896"/>
          <c:y val="8.6956521739130748E-3"/>
        </c:manualLayout>
      </c:layout>
    </c:title>
    <c:plotArea>
      <c:layout/>
      <c:barChart>
        <c:barDir val="col"/>
        <c:grouping val="clustered"/>
        <c:ser>
          <c:idx val="0"/>
          <c:order val="0"/>
          <c:spPr>
            <a:solidFill>
              <a:schemeClr val="tx2"/>
            </a:solidFill>
          </c:spPr>
          <c:cat>
            <c:strRef>
              <c:f>Sheet1!$B$8:$B$16</c:f>
              <c:strCache>
                <c:ptCount val="9"/>
                <c:pt idx="0">
                  <c:v>CA</c:v>
                </c:pt>
                <c:pt idx="1">
                  <c:v>CT</c:v>
                </c:pt>
                <c:pt idx="2">
                  <c:v>DE</c:v>
                </c:pt>
                <c:pt idx="3">
                  <c:v>FL</c:v>
                </c:pt>
                <c:pt idx="4">
                  <c:v>IL</c:v>
                </c:pt>
                <c:pt idx="5">
                  <c:v>MD</c:v>
                </c:pt>
                <c:pt idx="6">
                  <c:v>MI</c:v>
                </c:pt>
                <c:pt idx="7">
                  <c:v>NY</c:v>
                </c:pt>
                <c:pt idx="8">
                  <c:v>VA</c:v>
                </c:pt>
              </c:strCache>
            </c:strRef>
          </c:cat>
          <c:val>
            <c:numRef>
              <c:f>Sheet1!$C$8:$C$16</c:f>
              <c:numCache>
                <c:formatCode>_(* #,##0.0_);_(* \(#,##0.0\);_(* "-"??_);_(@_)</c:formatCode>
                <c:ptCount val="9"/>
                <c:pt idx="0">
                  <c:v>360</c:v>
                </c:pt>
                <c:pt idx="1">
                  <c:v>240</c:v>
                </c:pt>
                <c:pt idx="2">
                  <c:v>145</c:v>
                </c:pt>
                <c:pt idx="3">
                  <c:v>250</c:v>
                </c:pt>
                <c:pt idx="4">
                  <c:v>245</c:v>
                </c:pt>
                <c:pt idx="5">
                  <c:v>140</c:v>
                </c:pt>
                <c:pt idx="6">
                  <c:v>370</c:v>
                </c:pt>
                <c:pt idx="7">
                  <c:v>325</c:v>
                </c:pt>
                <c:pt idx="8">
                  <c:v>145</c:v>
                </c:pt>
              </c:numCache>
            </c:numRef>
          </c:val>
        </c:ser>
        <c:axId val="45790336"/>
        <c:axId val="45792256"/>
      </c:barChart>
      <c:catAx>
        <c:axId val="45790336"/>
        <c:scaling>
          <c:orientation val="minMax"/>
        </c:scaling>
        <c:axPos val="b"/>
        <c:title>
          <c:tx>
            <c:rich>
              <a:bodyPr/>
              <a:lstStyle/>
              <a:p>
                <a:pPr>
                  <a:defRPr/>
                </a:pPr>
                <a:r>
                  <a:rPr lang="en-US" dirty="0"/>
                  <a:t>State</a:t>
                </a:r>
              </a:p>
            </c:rich>
          </c:tx>
        </c:title>
        <c:tickLblPos val="nextTo"/>
        <c:crossAx val="45792256"/>
        <c:crosses val="autoZero"/>
        <c:auto val="1"/>
        <c:lblAlgn val="ctr"/>
        <c:lblOffset val="100"/>
      </c:catAx>
      <c:valAx>
        <c:axId val="45792256"/>
        <c:scaling>
          <c:orientation val="minMax"/>
        </c:scaling>
        <c:axPos val="l"/>
        <c:majorGridlines/>
        <c:title>
          <c:tx>
            <c:rich>
              <a:bodyPr rot="0" vert="wordArtVert"/>
              <a:lstStyle/>
              <a:p>
                <a:pPr>
                  <a:defRPr/>
                </a:pPr>
                <a:r>
                  <a:rPr lang="en-US" dirty="0"/>
                  <a:t>CDS Spread</a:t>
                </a:r>
              </a:p>
            </c:rich>
          </c:tx>
        </c:title>
        <c:numFmt formatCode="#,##0" sourceLinked="0"/>
        <c:tickLblPos val="nextTo"/>
        <c:crossAx val="4579033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00375" cy="460375"/>
          </a:xfrm>
          <a:prstGeom prst="rect">
            <a:avLst/>
          </a:prstGeom>
          <a:noFill/>
          <a:ln w="9525">
            <a:noFill/>
            <a:miter lim="800000"/>
            <a:headEnd/>
            <a:tailEnd/>
          </a:ln>
        </p:spPr>
        <p:txBody>
          <a:bodyPr vert="horz" wrap="square" lIns="92176" tIns="46088" rIns="92176" bIns="46088" numCol="1" anchor="t" anchorCtr="0" compatLnSpc="1">
            <a:prstTxWarp prst="textNoShape">
              <a:avLst/>
            </a:prstTxWarp>
          </a:bodyPr>
          <a:lstStyle>
            <a:lvl1pPr defTabSz="903288">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3922713" y="0"/>
            <a:ext cx="3000375" cy="460375"/>
          </a:xfrm>
          <a:prstGeom prst="rect">
            <a:avLst/>
          </a:prstGeom>
          <a:noFill/>
          <a:ln w="9525">
            <a:noFill/>
            <a:miter lim="800000"/>
            <a:headEnd/>
            <a:tailEnd/>
          </a:ln>
        </p:spPr>
        <p:txBody>
          <a:bodyPr vert="horz" wrap="square" lIns="92176" tIns="46088" rIns="92176" bIns="46088" numCol="1" anchor="t" anchorCtr="0" compatLnSpc="1">
            <a:prstTxWarp prst="textNoShape">
              <a:avLst/>
            </a:prstTxWarp>
          </a:bodyPr>
          <a:lstStyle>
            <a:lvl1pPr algn="r" defTabSz="903288">
              <a:defRPr sz="1200">
                <a:latin typeface="Calibri" pitchFamily="34" charset="0"/>
                <a:cs typeface="+mn-cs"/>
              </a:defRPr>
            </a:lvl1pPr>
          </a:lstStyle>
          <a:p>
            <a:pPr>
              <a:defRPr/>
            </a:pPr>
            <a:fld id="{26012FC5-D7D1-4111-9FD1-A1D382BCFB05}" type="datetimeFigureOut">
              <a:rPr lang="en-US"/>
              <a:pPr>
                <a:defRPr/>
              </a:pPr>
              <a:t>4/27/2009</a:t>
            </a:fld>
            <a:endParaRPr lang="en-US" dirty="0"/>
          </a:p>
        </p:txBody>
      </p:sp>
      <p:sp>
        <p:nvSpPr>
          <p:cNvPr id="4" name="Slide Image Placeholder 3"/>
          <p:cNvSpPr>
            <a:spLocks noGrp="1" noRot="1" noChangeAspect="1"/>
          </p:cNvSpPr>
          <p:nvPr>
            <p:ph type="sldImg" idx="2"/>
          </p:nvPr>
        </p:nvSpPr>
        <p:spPr>
          <a:xfrm>
            <a:off x="1158875" y="690563"/>
            <a:ext cx="4606925" cy="3454400"/>
          </a:xfrm>
          <a:prstGeom prst="rect">
            <a:avLst/>
          </a:prstGeom>
          <a:noFill/>
          <a:ln w="12700">
            <a:solidFill>
              <a:prstClr val="black"/>
            </a:solidFill>
          </a:ln>
        </p:spPr>
        <p:txBody>
          <a:bodyPr vert="horz" lIns="93305" tIns="46653" rIns="93305" bIns="46653" rtlCol="0" anchor="ctr"/>
          <a:lstStyle/>
          <a:p>
            <a:pPr lvl="0"/>
            <a:endParaRPr lang="en-US" noProof="0" dirty="0"/>
          </a:p>
        </p:txBody>
      </p:sp>
      <p:sp>
        <p:nvSpPr>
          <p:cNvPr id="5" name="Notes Placeholder 4"/>
          <p:cNvSpPr>
            <a:spLocks noGrp="1"/>
          </p:cNvSpPr>
          <p:nvPr>
            <p:ph type="body" sz="quarter" idx="3"/>
          </p:nvPr>
        </p:nvSpPr>
        <p:spPr bwMode="auto">
          <a:xfrm>
            <a:off x="692150" y="4375150"/>
            <a:ext cx="5540375" cy="4144963"/>
          </a:xfrm>
          <a:prstGeom prst="rect">
            <a:avLst/>
          </a:prstGeom>
          <a:noFill/>
          <a:ln w="9525">
            <a:noFill/>
            <a:miter lim="800000"/>
            <a:headEnd/>
            <a:tailEnd/>
          </a:ln>
        </p:spPr>
        <p:txBody>
          <a:bodyPr vert="horz" wrap="square" lIns="92176" tIns="46088" rIns="92176" bIns="460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748713"/>
            <a:ext cx="3000375" cy="460375"/>
          </a:xfrm>
          <a:prstGeom prst="rect">
            <a:avLst/>
          </a:prstGeom>
          <a:noFill/>
          <a:ln w="9525">
            <a:noFill/>
            <a:miter lim="800000"/>
            <a:headEnd/>
            <a:tailEnd/>
          </a:ln>
        </p:spPr>
        <p:txBody>
          <a:bodyPr vert="horz" wrap="square" lIns="92176" tIns="46088" rIns="92176" bIns="46088" numCol="1" anchor="b" anchorCtr="0" compatLnSpc="1">
            <a:prstTxWarp prst="textNoShape">
              <a:avLst/>
            </a:prstTxWarp>
          </a:bodyPr>
          <a:lstStyle>
            <a:lvl1pPr defTabSz="903288">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3922713" y="8748713"/>
            <a:ext cx="3000375" cy="460375"/>
          </a:xfrm>
          <a:prstGeom prst="rect">
            <a:avLst/>
          </a:prstGeom>
          <a:noFill/>
          <a:ln w="9525">
            <a:noFill/>
            <a:miter lim="800000"/>
            <a:headEnd/>
            <a:tailEnd/>
          </a:ln>
        </p:spPr>
        <p:txBody>
          <a:bodyPr vert="horz" wrap="square" lIns="92176" tIns="46088" rIns="92176" bIns="46088" numCol="1" anchor="b" anchorCtr="0" compatLnSpc="1">
            <a:prstTxWarp prst="textNoShape">
              <a:avLst/>
            </a:prstTxWarp>
          </a:bodyPr>
          <a:lstStyle>
            <a:lvl1pPr algn="r" defTabSz="903288">
              <a:defRPr sz="1200">
                <a:latin typeface="Calibri" pitchFamily="34" charset="0"/>
                <a:cs typeface="+mn-cs"/>
              </a:defRPr>
            </a:lvl1pPr>
          </a:lstStyle>
          <a:p>
            <a:pPr>
              <a:defRPr/>
            </a:pPr>
            <a:fld id="{951E2423-0CC4-4F2D-BDA7-EEDA2EB3A36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xfrm>
            <a:off x="1160463" y="687388"/>
            <a:ext cx="4608512" cy="3455987"/>
          </a:xfrm>
          <a:noFill/>
          <a:ln>
            <a:solidFill>
              <a:srgbClr val="000000"/>
            </a:solidFill>
            <a:miter lim="800000"/>
            <a:headEnd/>
            <a:tailEnd/>
          </a:ln>
        </p:spPr>
      </p:sp>
      <p:sp>
        <p:nvSpPr>
          <p:cNvPr id="125954" name="Rectangle 3"/>
          <p:cNvSpPr>
            <a:spLocks noGrp="1"/>
          </p:cNvSpPr>
          <p:nvPr>
            <p:ph type="body" idx="1"/>
          </p:nvPr>
        </p:nvSpPr>
        <p:spPr>
          <a:xfrm>
            <a:off x="923925" y="4376738"/>
            <a:ext cx="5076825" cy="4146550"/>
          </a:xfrm>
          <a:noFill/>
          <a:ln/>
        </p:spPr>
        <p:txBody>
          <a:bodyPr lIns="89994" tIns="44997" rIns="89994" bIns="44997"/>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42339" name="Slide Number Placeholder 3"/>
          <p:cNvSpPr>
            <a:spLocks noGrp="1"/>
          </p:cNvSpPr>
          <p:nvPr>
            <p:ph type="sldNum" sz="quarter" idx="5"/>
          </p:nvPr>
        </p:nvSpPr>
        <p:spPr>
          <a:noFill/>
        </p:spPr>
        <p:txBody>
          <a:bodyPr/>
          <a:lstStyle/>
          <a:p>
            <a:fld id="{061A4583-C879-4CBA-A6EA-80DB2F05BD91}" type="slidenum">
              <a:rPr lang="en-US" smtClean="0">
                <a:cs typeface="Arial" charset="0"/>
              </a:rPr>
              <a:pPr/>
              <a:t>18</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52579" name="Slide Number Placeholder 3"/>
          <p:cNvSpPr>
            <a:spLocks noGrp="1"/>
          </p:cNvSpPr>
          <p:nvPr>
            <p:ph type="sldNum" sz="quarter" idx="5"/>
          </p:nvPr>
        </p:nvSpPr>
        <p:spPr>
          <a:noFill/>
        </p:spPr>
        <p:txBody>
          <a:bodyPr/>
          <a:lstStyle/>
          <a:p>
            <a:fld id="{DA6B8088-2895-44C2-88B0-D0B477F4D41B}" type="slidenum">
              <a:rPr lang="en-US" smtClean="0">
                <a:cs typeface="Arial" charset="0"/>
              </a:rPr>
              <a:pPr/>
              <a:t>27</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1033"/>
          <p:cNvSpPr>
            <a:spLocks noChangeShapeType="1"/>
          </p:cNvSpPr>
          <p:nvPr/>
        </p:nvSpPr>
        <p:spPr bwMode="auto">
          <a:xfrm>
            <a:off x="-182563" y="5513388"/>
            <a:ext cx="9005888" cy="0"/>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4" name="Line 1034"/>
          <p:cNvSpPr>
            <a:spLocks noChangeShapeType="1"/>
          </p:cNvSpPr>
          <p:nvPr/>
        </p:nvSpPr>
        <p:spPr bwMode="auto">
          <a:xfrm flipV="1">
            <a:off x="7948613" y="4352925"/>
            <a:ext cx="0" cy="1882775"/>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61442" name="Rectangle 1026"/>
          <p:cNvSpPr>
            <a:spLocks noGrp="1" noChangeArrowheads="1"/>
          </p:cNvSpPr>
          <p:nvPr>
            <p:ph type="ctrTitle"/>
          </p:nvPr>
        </p:nvSpPr>
        <p:spPr>
          <a:xfrm>
            <a:off x="1835727" y="4168588"/>
            <a:ext cx="6096000" cy="1277471"/>
          </a:xfrm>
        </p:spPr>
        <p:txBody>
          <a:bodyPr anchor="b"/>
          <a:lstStyle>
            <a:lvl1pPr algn="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897942F5-9D01-410D-82A3-4B9D453BE359}" type="slidenum">
              <a:rPr lang="en-US"/>
              <a:pPr>
                <a:defRPr/>
              </a:pPr>
              <a:t>‹#›</a:t>
            </a:fld>
            <a:endParaRPr lang="en-US"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909" y="686360"/>
            <a:ext cx="1837171"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4955" y="686360"/>
            <a:ext cx="5374409"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36B8CD52-1A1F-4103-8F8F-10A8E20FAC76}" type="slidenum">
              <a:rPr lang="en-US"/>
              <a:pPr>
                <a:defRPr/>
              </a:pPr>
              <a:t>‹#›</a:t>
            </a:fld>
            <a:endParaRPr lang="en-US"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Line 21"/>
          <p:cNvSpPr>
            <a:spLocks noChangeShapeType="1"/>
          </p:cNvSpPr>
          <p:nvPr/>
        </p:nvSpPr>
        <p:spPr bwMode="auto">
          <a:xfrm>
            <a:off x="8075613" y="6429375"/>
            <a:ext cx="0" cy="201613"/>
          </a:xfrm>
          <a:prstGeom prst="line">
            <a:avLst/>
          </a:prstGeom>
          <a:noFill/>
          <a:ln w="635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5" name="Line 27"/>
          <p:cNvSpPr>
            <a:spLocks noChangeShapeType="1"/>
          </p:cNvSpPr>
          <p:nvPr/>
        </p:nvSpPr>
        <p:spPr bwMode="auto">
          <a:xfrm>
            <a:off x="415925" y="1344613"/>
            <a:ext cx="8728075" cy="0"/>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6" name="Line 28"/>
          <p:cNvSpPr>
            <a:spLocks noChangeShapeType="1"/>
          </p:cNvSpPr>
          <p:nvPr/>
        </p:nvSpPr>
        <p:spPr bwMode="auto">
          <a:xfrm flipV="1">
            <a:off x="1195388" y="142875"/>
            <a:ext cx="0" cy="1874838"/>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pic>
        <p:nvPicPr>
          <p:cNvPr id="7" name="Picture 37" descr="G:\USERS\BERESFORDM\identity\logoart4pfm.EPS"/>
          <p:cNvPicPr>
            <a:picLocks noChangeAspect="1" noChangeArrowheads="1"/>
          </p:cNvPicPr>
          <p:nvPr/>
        </p:nvPicPr>
        <p:blipFill>
          <a:blip r:embed="rId2"/>
          <a:srcRect/>
          <a:stretch>
            <a:fillRect/>
          </a:stretch>
        </p:blipFill>
        <p:spPr bwMode="auto">
          <a:xfrm>
            <a:off x="7499350" y="6311900"/>
            <a:ext cx="496888" cy="409575"/>
          </a:xfrm>
          <a:prstGeom prst="rect">
            <a:avLst/>
          </a:prstGeom>
          <a:noFill/>
          <a:ln w="9525">
            <a:noFill/>
            <a:miter lim="800000"/>
            <a:headEnd/>
            <a:tailEnd/>
          </a:ln>
        </p:spPr>
      </p:pic>
      <p:sp>
        <p:nvSpPr>
          <p:cNvPr id="8" name="TextBox 9"/>
          <p:cNvSpPr txBox="1"/>
          <p:nvPr userDrawn="1"/>
        </p:nvSpPr>
        <p:spPr>
          <a:xfrm>
            <a:off x="8077200" y="6324600"/>
            <a:ext cx="609600" cy="366713"/>
          </a:xfrm>
          <a:prstGeom prst="rect">
            <a:avLst/>
          </a:prstGeom>
          <a:noFill/>
        </p:spPr>
        <p:txBody>
          <a:bodyPr>
            <a:spAutoFit/>
          </a:bodyPr>
          <a:lstStyle/>
          <a:p>
            <a:pPr fontAlgn="auto">
              <a:spcBef>
                <a:spcPts val="0"/>
              </a:spcBef>
              <a:spcAft>
                <a:spcPts val="0"/>
              </a:spcAft>
              <a:defRPr/>
            </a:pPr>
            <a:fld id="{B429F842-9717-44D0-A113-5F7A64FDF950}" type="slidenum">
              <a:rPr lang="en-US" sz="1800">
                <a:solidFill>
                  <a:srgbClr val="003366"/>
                </a:solidFill>
                <a:latin typeface="+mn-lt"/>
                <a:cs typeface="+mn-cs"/>
              </a:rPr>
              <a:pPr fontAlgn="auto">
                <a:spcBef>
                  <a:spcPts val="0"/>
                </a:spcBef>
                <a:spcAft>
                  <a:spcPts val="0"/>
                </a:spcAft>
                <a:defRPr/>
              </a:pPr>
              <a:t>‹#›</a:t>
            </a:fld>
            <a:endParaRPr lang="en-US" sz="1800" dirty="0">
              <a:solidFill>
                <a:srgbClr val="003366"/>
              </a:solidFill>
              <a:latin typeface="+mn-lt"/>
              <a:cs typeface="+mn-cs"/>
            </a:endParaRPr>
          </a:p>
        </p:txBody>
      </p:sp>
      <p:sp>
        <p:nvSpPr>
          <p:cNvPr id="2" name="Title 1"/>
          <p:cNvSpPr>
            <a:spLocks noGrp="1"/>
          </p:cNvSpPr>
          <p:nvPr>
            <p:ph type="ctrTitle"/>
          </p:nvPr>
        </p:nvSpPr>
        <p:spPr>
          <a:xfrm>
            <a:off x="685800" y="2130425"/>
            <a:ext cx="7772400" cy="1470025"/>
          </a:xfrm>
        </p:spPr>
        <p:txBody>
          <a:bodyPr/>
          <a:lstStyle>
            <a:lvl1pPr>
              <a:defRPr>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21"/>
          <p:cNvSpPr>
            <a:spLocks noChangeShapeType="1"/>
          </p:cNvSpPr>
          <p:nvPr/>
        </p:nvSpPr>
        <p:spPr bwMode="auto">
          <a:xfrm>
            <a:off x="8075613" y="6429375"/>
            <a:ext cx="0" cy="201613"/>
          </a:xfrm>
          <a:prstGeom prst="line">
            <a:avLst/>
          </a:prstGeom>
          <a:noFill/>
          <a:ln w="635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5" name="Line 27"/>
          <p:cNvSpPr>
            <a:spLocks noChangeShapeType="1"/>
          </p:cNvSpPr>
          <p:nvPr/>
        </p:nvSpPr>
        <p:spPr bwMode="auto">
          <a:xfrm>
            <a:off x="415925" y="1344613"/>
            <a:ext cx="8728075" cy="0"/>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6" name="Line 28"/>
          <p:cNvSpPr>
            <a:spLocks noChangeShapeType="1"/>
          </p:cNvSpPr>
          <p:nvPr/>
        </p:nvSpPr>
        <p:spPr bwMode="auto">
          <a:xfrm flipV="1">
            <a:off x="1195388" y="142875"/>
            <a:ext cx="0" cy="1874838"/>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pic>
        <p:nvPicPr>
          <p:cNvPr id="7" name="Picture 37" descr="G:\USERS\BERESFORDM\identity\logoart4pfm.EPS"/>
          <p:cNvPicPr>
            <a:picLocks noChangeAspect="1" noChangeArrowheads="1"/>
          </p:cNvPicPr>
          <p:nvPr/>
        </p:nvPicPr>
        <p:blipFill>
          <a:blip r:embed="rId2"/>
          <a:srcRect/>
          <a:stretch>
            <a:fillRect/>
          </a:stretch>
        </p:blipFill>
        <p:spPr bwMode="auto">
          <a:xfrm>
            <a:off x="7499350" y="6311900"/>
            <a:ext cx="496888" cy="409575"/>
          </a:xfrm>
          <a:prstGeom prst="rect">
            <a:avLst/>
          </a:prstGeom>
          <a:noFill/>
          <a:ln w="9525">
            <a:noFill/>
            <a:miter lim="800000"/>
            <a:headEnd/>
            <a:tailEnd/>
          </a:ln>
        </p:spPr>
      </p:pic>
      <p:sp>
        <p:nvSpPr>
          <p:cNvPr id="8" name="TextBox 9"/>
          <p:cNvSpPr txBox="1"/>
          <p:nvPr userDrawn="1"/>
        </p:nvSpPr>
        <p:spPr>
          <a:xfrm>
            <a:off x="8077200" y="6324600"/>
            <a:ext cx="609600" cy="366713"/>
          </a:xfrm>
          <a:prstGeom prst="rect">
            <a:avLst/>
          </a:prstGeom>
          <a:noFill/>
        </p:spPr>
        <p:txBody>
          <a:bodyPr>
            <a:spAutoFit/>
          </a:bodyPr>
          <a:lstStyle/>
          <a:p>
            <a:pPr fontAlgn="auto">
              <a:spcBef>
                <a:spcPts val="0"/>
              </a:spcBef>
              <a:spcAft>
                <a:spcPts val="0"/>
              </a:spcAft>
              <a:defRPr/>
            </a:pPr>
            <a:fld id="{23BB5F91-0A28-4D9A-BBF5-E6B1F3C02104}" type="slidenum">
              <a:rPr lang="en-US" sz="1800">
                <a:solidFill>
                  <a:srgbClr val="003366"/>
                </a:solidFill>
                <a:latin typeface="+mn-lt"/>
                <a:cs typeface="+mn-cs"/>
              </a:rPr>
              <a:pPr fontAlgn="auto">
                <a:spcBef>
                  <a:spcPts val="0"/>
                </a:spcBef>
                <a:spcAft>
                  <a:spcPts val="0"/>
                </a:spcAft>
                <a:defRPr/>
              </a:pPr>
              <a:t>‹#›</a:t>
            </a:fld>
            <a:endParaRPr lang="en-US" sz="1800" dirty="0">
              <a:solidFill>
                <a:srgbClr val="003366"/>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p:txBody>
          <a:bodyPr/>
          <a:lstStyle>
            <a:lvl1pPr>
              <a:defRPr/>
            </a:lvl1pPr>
          </a:lstStyle>
          <a:p>
            <a:pPr>
              <a:defRPr/>
            </a:pPr>
            <a:fld id="{1AC289AF-3165-4879-A10F-30A2A3A6063A}" type="slidenum">
              <a:rPr lang="en-US"/>
              <a:pPr>
                <a:defRPr/>
              </a:pPr>
              <a:t>‹#›</a:t>
            </a:fld>
            <a:endParaRPr lang="en-US"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59D1F4DC-F39F-4978-9C36-D17775023169}" type="slidenum">
              <a:rPr lang="en-US"/>
              <a:pPr>
                <a:def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16182" y="1638860"/>
            <a:ext cx="3532909" cy="43815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7636" y="1638860"/>
            <a:ext cx="3532909" cy="43815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4297C7F-EE8E-4FBA-BD01-0340234314BD}" type="slidenum">
              <a:rPr lang="en-US"/>
              <a:pPr>
                <a:def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21"/>
          <p:cNvSpPr>
            <a:spLocks noChangeShapeType="1"/>
          </p:cNvSpPr>
          <p:nvPr/>
        </p:nvSpPr>
        <p:spPr bwMode="auto">
          <a:xfrm>
            <a:off x="8075613" y="6429375"/>
            <a:ext cx="0" cy="201613"/>
          </a:xfrm>
          <a:prstGeom prst="line">
            <a:avLst/>
          </a:prstGeom>
          <a:noFill/>
          <a:ln w="635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8" name="Line 27"/>
          <p:cNvSpPr>
            <a:spLocks noChangeShapeType="1"/>
          </p:cNvSpPr>
          <p:nvPr/>
        </p:nvSpPr>
        <p:spPr bwMode="auto">
          <a:xfrm>
            <a:off x="415925" y="1344613"/>
            <a:ext cx="8728075" cy="0"/>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9" name="Line 28"/>
          <p:cNvSpPr>
            <a:spLocks noChangeShapeType="1"/>
          </p:cNvSpPr>
          <p:nvPr/>
        </p:nvSpPr>
        <p:spPr bwMode="auto">
          <a:xfrm flipV="1">
            <a:off x="1195388" y="142875"/>
            <a:ext cx="0" cy="1874838"/>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pic>
        <p:nvPicPr>
          <p:cNvPr id="10" name="Picture 37" descr="G:\USERS\BERESFORDM\identity\logoart4pfm.EPS"/>
          <p:cNvPicPr>
            <a:picLocks noChangeAspect="1" noChangeArrowheads="1"/>
          </p:cNvPicPr>
          <p:nvPr/>
        </p:nvPicPr>
        <p:blipFill>
          <a:blip r:embed="rId2"/>
          <a:srcRect/>
          <a:stretch>
            <a:fillRect/>
          </a:stretch>
        </p:blipFill>
        <p:spPr bwMode="auto">
          <a:xfrm>
            <a:off x="7499350" y="6311900"/>
            <a:ext cx="496888" cy="409575"/>
          </a:xfrm>
          <a:prstGeom prst="rect">
            <a:avLst/>
          </a:prstGeom>
          <a:noFill/>
          <a:ln w="9525">
            <a:noFill/>
            <a:miter lim="800000"/>
            <a:headEnd/>
            <a:tailEnd/>
          </a:ln>
        </p:spPr>
      </p:pic>
      <p:sp>
        <p:nvSpPr>
          <p:cNvPr id="11" name="TextBox 9"/>
          <p:cNvSpPr txBox="1"/>
          <p:nvPr userDrawn="1"/>
        </p:nvSpPr>
        <p:spPr>
          <a:xfrm>
            <a:off x="8077200" y="6324600"/>
            <a:ext cx="609600" cy="366713"/>
          </a:xfrm>
          <a:prstGeom prst="rect">
            <a:avLst/>
          </a:prstGeom>
          <a:noFill/>
        </p:spPr>
        <p:txBody>
          <a:bodyPr>
            <a:spAutoFit/>
          </a:bodyPr>
          <a:lstStyle/>
          <a:p>
            <a:pPr fontAlgn="auto">
              <a:spcBef>
                <a:spcPts val="0"/>
              </a:spcBef>
              <a:spcAft>
                <a:spcPts val="0"/>
              </a:spcAft>
              <a:defRPr/>
            </a:pPr>
            <a:fld id="{2EC4DD2D-76C0-4319-9DDA-90814051260A}" type="slidenum">
              <a:rPr lang="en-US" sz="1800">
                <a:solidFill>
                  <a:srgbClr val="003366"/>
                </a:solidFill>
                <a:latin typeface="+mn-lt"/>
                <a:cs typeface="+mn-cs"/>
              </a:rPr>
              <a:pPr fontAlgn="auto">
                <a:spcBef>
                  <a:spcPts val="0"/>
                </a:spcBef>
                <a:spcAft>
                  <a:spcPts val="0"/>
                </a:spcAft>
                <a:defRPr/>
              </a:pPr>
              <a:t>‹#›</a:t>
            </a:fld>
            <a:endParaRPr lang="en-US" sz="1800" dirty="0">
              <a:solidFill>
                <a:srgbClr val="003366"/>
              </a:solidFill>
              <a:latin typeface="+mn-lt"/>
              <a:cs typeface="+mn-cs"/>
            </a:endParaRPr>
          </a:p>
        </p:txBody>
      </p:sp>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6"/>
          <p:cNvSpPr>
            <a:spLocks noGrp="1"/>
          </p:cNvSpPr>
          <p:nvPr>
            <p:ph type="sldNum" sz="quarter" idx="10"/>
          </p:nvPr>
        </p:nvSpPr>
        <p:spPr/>
        <p:txBody>
          <a:bodyPr/>
          <a:lstStyle>
            <a:lvl1pPr>
              <a:defRPr/>
            </a:lvl1pPr>
          </a:lstStyle>
          <a:p>
            <a:pPr>
              <a:defRPr/>
            </a:pPr>
            <a:fld id="{091E367F-EB56-4675-B11D-57DFD2150C64}" type="slidenum">
              <a:rPr lang="en-US"/>
              <a:pPr>
                <a:def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E153173-B70D-4FEA-8271-7EF5A7763F4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42069BF-2C91-4D6C-A311-33A23CE34492}" type="slidenum">
              <a:rPr lang="en-US"/>
              <a:pPr>
                <a:def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D744655-EDBE-42E2-836B-169D09F19A5E}" type="slidenum">
              <a:rPr lang="en-US"/>
              <a:pPr>
                <a:def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E9A70B1-6881-4486-B1E0-A645E83E8B0F}" type="slidenum">
              <a:rPr lang="en-US"/>
              <a:pPr>
                <a:def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95388" y="685800"/>
            <a:ext cx="7350125" cy="8382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16038" y="1638300"/>
            <a:ext cx="7204075" cy="43815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035925" y="6350000"/>
            <a:ext cx="484188" cy="373063"/>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defTabSz="914608" fontAlgn="auto">
              <a:spcBef>
                <a:spcPts val="0"/>
              </a:spcBef>
              <a:spcAft>
                <a:spcPts val="0"/>
              </a:spcAft>
              <a:defRPr sz="1400" b="1">
                <a:solidFill>
                  <a:schemeClr val="accent2"/>
                </a:solidFill>
                <a:latin typeface="Garamond" pitchFamily="18" charset="0"/>
                <a:cs typeface="+mn-cs"/>
              </a:defRPr>
            </a:lvl1pPr>
          </a:lstStyle>
          <a:p>
            <a:pPr>
              <a:defRPr/>
            </a:pPr>
            <a:fld id="{04011E02-40E1-47DE-BA8A-6A6AA991BF0F}" type="slidenum">
              <a:rPr lang="en-US"/>
              <a:pPr>
                <a:defRPr/>
              </a:pPr>
              <a:t>‹#›</a:t>
            </a:fld>
            <a:endParaRPr lang="en-US" dirty="0"/>
          </a:p>
        </p:txBody>
      </p:sp>
      <p:sp>
        <p:nvSpPr>
          <p:cNvPr id="1045" name="Line 21"/>
          <p:cNvSpPr>
            <a:spLocks noChangeShapeType="1"/>
          </p:cNvSpPr>
          <p:nvPr/>
        </p:nvSpPr>
        <p:spPr bwMode="auto">
          <a:xfrm>
            <a:off x="8075613" y="6429375"/>
            <a:ext cx="0" cy="201613"/>
          </a:xfrm>
          <a:prstGeom prst="line">
            <a:avLst/>
          </a:prstGeom>
          <a:noFill/>
          <a:ln w="635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1051" name="Line 27"/>
          <p:cNvSpPr>
            <a:spLocks noChangeShapeType="1"/>
          </p:cNvSpPr>
          <p:nvPr/>
        </p:nvSpPr>
        <p:spPr bwMode="auto">
          <a:xfrm>
            <a:off x="415925" y="1344613"/>
            <a:ext cx="8728075" cy="0"/>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sp>
        <p:nvSpPr>
          <p:cNvPr id="1052" name="Line 28"/>
          <p:cNvSpPr>
            <a:spLocks noChangeShapeType="1"/>
          </p:cNvSpPr>
          <p:nvPr/>
        </p:nvSpPr>
        <p:spPr bwMode="auto">
          <a:xfrm flipV="1">
            <a:off x="1195388" y="142875"/>
            <a:ext cx="0" cy="1874838"/>
          </a:xfrm>
          <a:prstGeom prst="line">
            <a:avLst/>
          </a:prstGeom>
          <a:noFill/>
          <a:ln w="12700">
            <a:solidFill>
              <a:srgbClr val="99CCFF"/>
            </a:solidFill>
            <a:round/>
            <a:headEnd/>
            <a:tailEnd/>
          </a:ln>
          <a:effectLst/>
        </p:spPr>
        <p:txBody>
          <a:bodyPr wrap="none" lIns="82058" tIns="41029" rIns="82058" bIns="41029" anchor="ctr"/>
          <a:lstStyle/>
          <a:p>
            <a:pPr fontAlgn="auto">
              <a:spcBef>
                <a:spcPts val="0"/>
              </a:spcBef>
              <a:spcAft>
                <a:spcPts val="0"/>
              </a:spcAft>
              <a:defRPr/>
            </a:pPr>
            <a:endParaRPr lang="en-US" sz="1800" dirty="0">
              <a:latin typeface="+mn-lt"/>
              <a:cs typeface="+mn-cs"/>
            </a:endParaRPr>
          </a:p>
        </p:txBody>
      </p:sp>
      <p:pic>
        <p:nvPicPr>
          <p:cNvPr id="1032" name="Picture 37" descr="G:\USERS\BERESFORDM\identity\logoart4pfm.EPS"/>
          <p:cNvPicPr>
            <a:picLocks noChangeAspect="1" noChangeArrowheads="1"/>
          </p:cNvPicPr>
          <p:nvPr/>
        </p:nvPicPr>
        <p:blipFill>
          <a:blip r:embed="rId14"/>
          <a:srcRect/>
          <a:stretch>
            <a:fillRect/>
          </a:stretch>
        </p:blipFill>
        <p:spPr bwMode="auto">
          <a:xfrm>
            <a:off x="7499350" y="6311900"/>
            <a:ext cx="496888" cy="409575"/>
          </a:xfrm>
          <a:prstGeom prst="rect">
            <a:avLst/>
          </a:prstGeom>
          <a:noFill/>
          <a:ln w="9525">
            <a:noFill/>
            <a:miter lim="800000"/>
            <a:headEnd/>
            <a:tailEnd/>
          </a:ln>
        </p:spPr>
      </p:pic>
      <p:sp>
        <p:nvSpPr>
          <p:cNvPr id="10" name="TextBox 9"/>
          <p:cNvSpPr txBox="1"/>
          <p:nvPr userDrawn="1"/>
        </p:nvSpPr>
        <p:spPr>
          <a:xfrm>
            <a:off x="8077200" y="6324600"/>
            <a:ext cx="609600" cy="369888"/>
          </a:xfrm>
          <a:prstGeom prst="rect">
            <a:avLst/>
          </a:prstGeom>
          <a:noFill/>
        </p:spPr>
        <p:txBody>
          <a:bodyPr>
            <a:spAutoFit/>
          </a:bodyPr>
          <a:lstStyle/>
          <a:p>
            <a:pPr fontAlgn="auto">
              <a:spcBef>
                <a:spcPts val="0"/>
              </a:spcBef>
              <a:spcAft>
                <a:spcPts val="0"/>
              </a:spcAft>
              <a:defRPr/>
            </a:pPr>
            <a:fld id="{9DAF770F-6B8A-48A6-9DFD-0F2AC455940F}" type="slidenum">
              <a:rPr lang="en-US" sz="1800">
                <a:solidFill>
                  <a:srgbClr val="003366"/>
                </a:solidFill>
                <a:latin typeface="+mn-lt"/>
                <a:cs typeface="+mn-cs"/>
              </a:rPr>
              <a:pPr fontAlgn="auto">
                <a:spcBef>
                  <a:spcPts val="0"/>
                </a:spcBef>
                <a:spcAft>
                  <a:spcPts val="0"/>
                </a:spcAft>
                <a:defRPr/>
              </a:pPr>
              <a:t>‹#›</a:t>
            </a:fld>
            <a:endParaRPr lang="en-US" sz="1800" dirty="0">
              <a:solidFill>
                <a:srgbClr val="003366"/>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86"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2500" b="1">
          <a:solidFill>
            <a:schemeClr val="accent2"/>
          </a:solidFill>
          <a:latin typeface="+mj-lt"/>
          <a:ea typeface="+mj-ea"/>
          <a:cs typeface="+mj-cs"/>
        </a:defRPr>
      </a:lvl1pPr>
      <a:lvl2pPr algn="l" rtl="0" eaLnBrk="0" fontAlgn="base" hangingPunct="0">
        <a:spcBef>
          <a:spcPct val="0"/>
        </a:spcBef>
        <a:spcAft>
          <a:spcPct val="0"/>
        </a:spcAft>
        <a:defRPr sz="2500" b="1">
          <a:solidFill>
            <a:schemeClr val="accent2"/>
          </a:solidFill>
          <a:latin typeface="Arial" charset="0"/>
        </a:defRPr>
      </a:lvl2pPr>
      <a:lvl3pPr algn="l" rtl="0" eaLnBrk="0" fontAlgn="base" hangingPunct="0">
        <a:spcBef>
          <a:spcPct val="0"/>
        </a:spcBef>
        <a:spcAft>
          <a:spcPct val="0"/>
        </a:spcAft>
        <a:defRPr sz="2500" b="1">
          <a:solidFill>
            <a:schemeClr val="accent2"/>
          </a:solidFill>
          <a:latin typeface="Arial" charset="0"/>
        </a:defRPr>
      </a:lvl3pPr>
      <a:lvl4pPr algn="l" rtl="0" eaLnBrk="0" fontAlgn="base" hangingPunct="0">
        <a:spcBef>
          <a:spcPct val="0"/>
        </a:spcBef>
        <a:spcAft>
          <a:spcPct val="0"/>
        </a:spcAft>
        <a:defRPr sz="2500" b="1">
          <a:solidFill>
            <a:schemeClr val="accent2"/>
          </a:solidFill>
          <a:latin typeface="Arial" charset="0"/>
        </a:defRPr>
      </a:lvl4pPr>
      <a:lvl5pPr algn="l" rtl="0" eaLnBrk="0" fontAlgn="base" hangingPunct="0">
        <a:spcBef>
          <a:spcPct val="0"/>
        </a:spcBef>
        <a:spcAft>
          <a:spcPct val="0"/>
        </a:spcAft>
        <a:defRPr sz="2500" b="1">
          <a:solidFill>
            <a:schemeClr val="accent2"/>
          </a:solidFill>
          <a:latin typeface="Arial" charset="0"/>
        </a:defRPr>
      </a:lvl5pPr>
      <a:lvl6pPr marL="410291" algn="l" defTabSz="914608" rtl="0" eaLnBrk="1" fontAlgn="base" hangingPunct="1">
        <a:spcBef>
          <a:spcPct val="0"/>
        </a:spcBef>
        <a:spcAft>
          <a:spcPct val="0"/>
        </a:spcAft>
        <a:defRPr sz="2500" b="1">
          <a:solidFill>
            <a:schemeClr val="accent2"/>
          </a:solidFill>
          <a:latin typeface="Arial" charset="0"/>
        </a:defRPr>
      </a:lvl6pPr>
      <a:lvl7pPr marL="820583" algn="l" defTabSz="914608" rtl="0" eaLnBrk="1" fontAlgn="base" hangingPunct="1">
        <a:spcBef>
          <a:spcPct val="0"/>
        </a:spcBef>
        <a:spcAft>
          <a:spcPct val="0"/>
        </a:spcAft>
        <a:defRPr sz="2500" b="1">
          <a:solidFill>
            <a:schemeClr val="accent2"/>
          </a:solidFill>
          <a:latin typeface="Arial" charset="0"/>
        </a:defRPr>
      </a:lvl7pPr>
      <a:lvl8pPr marL="1230874" algn="l" defTabSz="914608" rtl="0" eaLnBrk="1" fontAlgn="base" hangingPunct="1">
        <a:spcBef>
          <a:spcPct val="0"/>
        </a:spcBef>
        <a:spcAft>
          <a:spcPct val="0"/>
        </a:spcAft>
        <a:defRPr sz="2500" b="1">
          <a:solidFill>
            <a:schemeClr val="accent2"/>
          </a:solidFill>
          <a:latin typeface="Arial" charset="0"/>
        </a:defRPr>
      </a:lvl8pPr>
      <a:lvl9pPr marL="1641165" algn="l" defTabSz="914608" rtl="0" eaLnBrk="1" fontAlgn="base" hangingPunct="1">
        <a:spcBef>
          <a:spcPct val="0"/>
        </a:spcBef>
        <a:spcAft>
          <a:spcPct val="0"/>
        </a:spcAft>
        <a:defRPr sz="2500" b="1">
          <a:solidFill>
            <a:schemeClr val="accent2"/>
          </a:solidFill>
          <a:latin typeface="Arial" charset="0"/>
        </a:defRPr>
      </a:lvl9pPr>
    </p:titleStyle>
    <p:bodyStyle>
      <a:lvl1pPr marL="306388" indent="-306388" algn="l" rtl="0" eaLnBrk="0" fontAlgn="base" hangingPunct="0">
        <a:spcBef>
          <a:spcPct val="0"/>
        </a:spcBef>
        <a:spcAft>
          <a:spcPct val="50000"/>
        </a:spcAft>
        <a:buClr>
          <a:schemeClr val="accent2"/>
        </a:buClr>
        <a:buChar char="•"/>
        <a:defRPr>
          <a:solidFill>
            <a:schemeClr val="tx1"/>
          </a:solidFill>
          <a:latin typeface="+mn-lt"/>
          <a:ea typeface="+mn-ea"/>
          <a:cs typeface="+mn-cs"/>
        </a:defRPr>
      </a:lvl1pPr>
      <a:lvl2pPr marL="717550" indent="-204788" algn="l" rtl="0" eaLnBrk="0" fontAlgn="base" hangingPunct="0">
        <a:spcBef>
          <a:spcPct val="0"/>
        </a:spcBef>
        <a:spcAft>
          <a:spcPct val="50000"/>
        </a:spcAft>
        <a:buClr>
          <a:schemeClr val="accent2"/>
        </a:buClr>
        <a:buChar char="–"/>
        <a:defRPr>
          <a:solidFill>
            <a:schemeClr val="tx1"/>
          </a:solidFill>
          <a:latin typeface="+mn-lt"/>
        </a:defRPr>
      </a:lvl2pPr>
      <a:lvl3pPr marL="1127125" indent="-204788" algn="l" rtl="0" eaLnBrk="0" fontAlgn="base" hangingPunct="0">
        <a:spcBef>
          <a:spcPct val="0"/>
        </a:spcBef>
        <a:spcAft>
          <a:spcPct val="50000"/>
        </a:spcAft>
        <a:buClr>
          <a:schemeClr val="accent2"/>
        </a:buClr>
        <a:buChar char="•"/>
        <a:defRPr>
          <a:solidFill>
            <a:schemeClr val="tx1"/>
          </a:solidFill>
          <a:latin typeface="+mn-lt"/>
        </a:defRPr>
      </a:lvl3pPr>
      <a:lvl4pPr marL="1538288" indent="-204788" algn="l" rtl="0" eaLnBrk="0" fontAlgn="base" hangingPunct="0">
        <a:spcBef>
          <a:spcPct val="0"/>
        </a:spcBef>
        <a:spcAft>
          <a:spcPct val="50000"/>
        </a:spcAft>
        <a:buClr>
          <a:schemeClr val="accent2"/>
        </a:buClr>
        <a:buChar char="–"/>
        <a:defRPr>
          <a:solidFill>
            <a:schemeClr val="tx1"/>
          </a:solidFill>
          <a:latin typeface="+mn-lt"/>
        </a:defRPr>
      </a:lvl4pPr>
      <a:lvl5pPr marL="1947863" indent="-204788" algn="l" rtl="0" eaLnBrk="0" fontAlgn="base" hangingPunct="0">
        <a:spcBef>
          <a:spcPct val="0"/>
        </a:spcBef>
        <a:spcAft>
          <a:spcPct val="50000"/>
        </a:spcAft>
        <a:buClr>
          <a:schemeClr val="accent2"/>
        </a:buClr>
        <a:buChar char="»"/>
        <a:defRPr>
          <a:solidFill>
            <a:schemeClr val="tx1"/>
          </a:solidFill>
          <a:latin typeface="+mn-lt"/>
        </a:defRPr>
      </a:lvl5pPr>
      <a:lvl6pPr marL="2359175" indent="-205146" algn="l" defTabSz="914608" rtl="0" eaLnBrk="1" fontAlgn="base" hangingPunct="1">
        <a:spcBef>
          <a:spcPct val="0"/>
        </a:spcBef>
        <a:spcAft>
          <a:spcPct val="50000"/>
        </a:spcAft>
        <a:buClr>
          <a:schemeClr val="accent2"/>
        </a:buClr>
        <a:buChar char="»"/>
        <a:defRPr>
          <a:solidFill>
            <a:schemeClr val="tx1"/>
          </a:solidFill>
          <a:latin typeface="+mn-lt"/>
        </a:defRPr>
      </a:lvl6pPr>
      <a:lvl7pPr marL="2769466" indent="-205146" algn="l" defTabSz="914608" rtl="0" eaLnBrk="1" fontAlgn="base" hangingPunct="1">
        <a:spcBef>
          <a:spcPct val="0"/>
        </a:spcBef>
        <a:spcAft>
          <a:spcPct val="50000"/>
        </a:spcAft>
        <a:buClr>
          <a:schemeClr val="accent2"/>
        </a:buClr>
        <a:buChar char="»"/>
        <a:defRPr>
          <a:solidFill>
            <a:schemeClr val="tx1"/>
          </a:solidFill>
          <a:latin typeface="+mn-lt"/>
        </a:defRPr>
      </a:lvl7pPr>
      <a:lvl8pPr marL="3179757" indent="-205146" algn="l" defTabSz="914608" rtl="0" eaLnBrk="1" fontAlgn="base" hangingPunct="1">
        <a:spcBef>
          <a:spcPct val="0"/>
        </a:spcBef>
        <a:spcAft>
          <a:spcPct val="50000"/>
        </a:spcAft>
        <a:buClr>
          <a:schemeClr val="accent2"/>
        </a:buClr>
        <a:buChar char="»"/>
        <a:defRPr>
          <a:solidFill>
            <a:schemeClr val="tx1"/>
          </a:solidFill>
          <a:latin typeface="+mn-lt"/>
        </a:defRPr>
      </a:lvl8pPr>
      <a:lvl9pPr marL="3590049" indent="-205146" algn="l" defTabSz="914608" rtl="0" eaLnBrk="1" fontAlgn="base" hangingPunct="1">
        <a:spcBef>
          <a:spcPct val="0"/>
        </a:spcBef>
        <a:spcAft>
          <a:spcPct val="50000"/>
        </a:spcAft>
        <a:buClr>
          <a:schemeClr val="accent2"/>
        </a:buClr>
        <a:buChar char="»"/>
        <a:defRPr>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gif"/><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gif"/><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gif"/><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gif"/><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1195388" y="0"/>
            <a:ext cx="7350125" cy="1546225"/>
          </a:xfrm>
        </p:spPr>
        <p:txBody>
          <a:bodyPr/>
          <a:lstStyle/>
          <a:p>
            <a:pPr algn="ctr"/>
            <a:r>
              <a:rPr lang="en-US" sz="3500" smtClean="0">
                <a:solidFill>
                  <a:srgbClr val="2C2CB2"/>
                </a:solidFill>
              </a:rPr>
              <a:t>Credit Analysis</a:t>
            </a:r>
          </a:p>
        </p:txBody>
      </p:sp>
      <p:sp>
        <p:nvSpPr>
          <p:cNvPr id="15362" name="Rectangle 3"/>
          <p:cNvSpPr>
            <a:spLocks noChangeArrowheads="1"/>
          </p:cNvSpPr>
          <p:nvPr/>
        </p:nvSpPr>
        <p:spPr bwMode="auto">
          <a:xfrm>
            <a:off x="4119563" y="2838450"/>
            <a:ext cx="9144000" cy="0"/>
          </a:xfrm>
          <a:prstGeom prst="rect">
            <a:avLst/>
          </a:prstGeom>
          <a:noFill/>
          <a:ln w="9525">
            <a:noFill/>
            <a:miter lim="800000"/>
            <a:headEnd/>
            <a:tailEnd/>
          </a:ln>
        </p:spPr>
        <p:txBody>
          <a:bodyPr>
            <a:spAutoFit/>
          </a:bodyPr>
          <a:lstStyle/>
          <a:p>
            <a:endParaRPr lang="en-US"/>
          </a:p>
        </p:txBody>
      </p:sp>
      <p:pic>
        <p:nvPicPr>
          <p:cNvPr id="15363" name="Picture 4" descr="Revised County Seal 2002"/>
          <p:cNvPicPr>
            <a:picLocks noChangeAspect="1" noChangeArrowheads="1"/>
          </p:cNvPicPr>
          <p:nvPr/>
        </p:nvPicPr>
        <p:blipFill>
          <a:blip r:embed="rId2"/>
          <a:srcRect/>
          <a:stretch>
            <a:fillRect/>
          </a:stretch>
        </p:blipFill>
        <p:spPr bwMode="auto">
          <a:xfrm>
            <a:off x="3043238" y="1371600"/>
            <a:ext cx="3444875" cy="3552825"/>
          </a:xfrm>
          <a:prstGeom prst="rect">
            <a:avLst/>
          </a:prstGeom>
          <a:noFill/>
          <a:ln w="9525">
            <a:noFill/>
            <a:miter lim="800000"/>
            <a:headEnd/>
            <a:tailEnd/>
          </a:ln>
        </p:spPr>
      </p:pic>
      <p:sp>
        <p:nvSpPr>
          <p:cNvPr id="15364" name="Text Box 5"/>
          <p:cNvSpPr txBox="1">
            <a:spLocks noChangeArrowheads="1"/>
          </p:cNvSpPr>
          <p:nvPr/>
        </p:nvSpPr>
        <p:spPr bwMode="auto">
          <a:xfrm>
            <a:off x="990600" y="4800600"/>
            <a:ext cx="7475538" cy="1552575"/>
          </a:xfrm>
          <a:prstGeom prst="rect">
            <a:avLst/>
          </a:prstGeom>
          <a:noFill/>
          <a:ln w="9525">
            <a:noFill/>
            <a:miter lim="800000"/>
            <a:headEnd/>
            <a:tailEnd/>
          </a:ln>
        </p:spPr>
        <p:txBody>
          <a:bodyPr lIns="91418" tIns="45709" rIns="91418" bIns="45709">
            <a:spAutoFit/>
          </a:bodyPr>
          <a:lstStyle/>
          <a:p>
            <a:pPr algn="ctr" eaLnBrk="0" hangingPunct="0">
              <a:spcBef>
                <a:spcPct val="50000"/>
              </a:spcBef>
            </a:pPr>
            <a:r>
              <a:rPr lang="en-US" sz="2400" b="1">
                <a:solidFill>
                  <a:srgbClr val="3333CC"/>
                </a:solidFill>
                <a:latin typeface="Times New Roman" pitchFamily="18" charset="0"/>
              </a:rPr>
              <a:t>Area Five CACTTC Conference</a:t>
            </a:r>
          </a:p>
          <a:p>
            <a:pPr algn="ctr" eaLnBrk="0" hangingPunct="0">
              <a:spcBef>
                <a:spcPct val="50000"/>
              </a:spcBef>
            </a:pPr>
            <a:r>
              <a:rPr lang="en-US" sz="2400" b="1">
                <a:solidFill>
                  <a:srgbClr val="3333CC"/>
                </a:solidFill>
                <a:latin typeface="Times New Roman" pitchFamily="18" charset="0"/>
              </a:rPr>
              <a:t>April 23, 2009                                    </a:t>
            </a:r>
          </a:p>
          <a:p>
            <a:pPr algn="ctr" eaLnBrk="0" hangingPunct="0">
              <a:spcBef>
                <a:spcPct val="50000"/>
              </a:spcBef>
            </a:pPr>
            <a:r>
              <a:rPr lang="en-US" sz="2400" b="1">
                <a:solidFill>
                  <a:srgbClr val="3333CC"/>
                </a:solidFill>
                <a:latin typeface="Times New Roman" pitchFamily="18" charset="0"/>
              </a:rPr>
              <a:t> John Johnson, Investment Officer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ctrTitle"/>
          </p:nvPr>
        </p:nvSpPr>
        <p:spPr>
          <a:xfrm>
            <a:off x="685800" y="3182938"/>
            <a:ext cx="7772400" cy="1470025"/>
          </a:xfrm>
        </p:spPr>
        <p:txBody>
          <a:bodyPr/>
          <a:lstStyle/>
          <a:p>
            <a:pPr algn="ctr" eaLnBrk="1" hangingPunct="1"/>
            <a:r>
              <a:rPr lang="en-US" sz="3200" smtClean="0"/>
              <a:t>Navigating the Credit Markets</a:t>
            </a:r>
          </a:p>
        </p:txBody>
      </p:sp>
      <p:sp>
        <p:nvSpPr>
          <p:cNvPr id="133122" name="Subtitle 2"/>
          <p:cNvSpPr>
            <a:spLocks noGrp="1"/>
          </p:cNvSpPr>
          <p:nvPr>
            <p:ph type="subTitle" idx="1"/>
          </p:nvPr>
        </p:nvSpPr>
        <p:spPr>
          <a:xfrm>
            <a:off x="1066800" y="4554538"/>
            <a:ext cx="7010400" cy="1066800"/>
          </a:xfrm>
        </p:spPr>
        <p:txBody>
          <a:bodyPr/>
          <a:lstStyle/>
          <a:p>
            <a:pPr eaLnBrk="1" hangingPunct="1"/>
            <a:r>
              <a:rPr lang="en-US" sz="2400" b="1" smtClean="0">
                <a:solidFill>
                  <a:srgbClr val="003366"/>
                </a:solidFill>
              </a:rPr>
              <a:t>CACTTC Area Five Conference</a:t>
            </a:r>
          </a:p>
        </p:txBody>
      </p:sp>
      <p:sp>
        <p:nvSpPr>
          <p:cNvPr id="133123" name="Rectangle 2"/>
          <p:cNvSpPr txBox="1">
            <a:spLocks noChangeArrowheads="1"/>
          </p:cNvSpPr>
          <p:nvPr/>
        </p:nvSpPr>
        <p:spPr bwMode="auto">
          <a:xfrm>
            <a:off x="5867400" y="5334000"/>
            <a:ext cx="2578100" cy="838200"/>
          </a:xfrm>
          <a:prstGeom prst="rect">
            <a:avLst/>
          </a:prstGeom>
          <a:noFill/>
          <a:ln w="9525">
            <a:noFill/>
            <a:miter lim="800000"/>
            <a:headEnd/>
            <a:tailEnd/>
          </a:ln>
        </p:spPr>
        <p:txBody>
          <a:bodyPr lIns="91418" tIns="45709" rIns="91418" bIns="45709" anchor="b"/>
          <a:lstStyle/>
          <a:p>
            <a:pPr eaLnBrk="0" hangingPunct="0"/>
            <a:r>
              <a:rPr lang="en-US" sz="1400">
                <a:solidFill>
                  <a:srgbClr val="003366"/>
                </a:solidFill>
              </a:rPr>
              <a:t>Presented by:</a:t>
            </a:r>
          </a:p>
          <a:p>
            <a:pPr eaLnBrk="0" hangingPunct="0"/>
            <a:r>
              <a:rPr lang="en-US" sz="1400">
                <a:solidFill>
                  <a:srgbClr val="003366"/>
                </a:solidFill>
              </a:rPr>
              <a:t>Robert Cheddar, CFA</a:t>
            </a:r>
          </a:p>
          <a:p>
            <a:pPr eaLnBrk="0" hangingPunct="0"/>
            <a:r>
              <a:rPr lang="en-US" sz="1400" b="1">
                <a:solidFill>
                  <a:srgbClr val="003366"/>
                </a:solidFill>
              </a:rPr>
              <a:t>Portfolio Manager, PFM</a:t>
            </a:r>
          </a:p>
        </p:txBody>
      </p:sp>
      <p:pic>
        <p:nvPicPr>
          <p:cNvPr id="133124" name="Picture 3"/>
          <p:cNvPicPr>
            <a:picLocks noChangeAspect="1" noChangeArrowheads="1"/>
          </p:cNvPicPr>
          <p:nvPr/>
        </p:nvPicPr>
        <p:blipFill>
          <a:blip r:embed="rId2"/>
          <a:srcRect t="1671" b="1865"/>
          <a:stretch>
            <a:fillRect/>
          </a:stretch>
        </p:blipFill>
        <p:spPr bwMode="auto">
          <a:xfrm>
            <a:off x="1741488" y="738188"/>
            <a:ext cx="5661025"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kern="1200" dirty="0" smtClean="0">
                <a:solidFill>
                  <a:schemeClr val="accent6">
                    <a:lumMod val="75000"/>
                  </a:schemeClr>
                </a:solidFill>
              </a:rPr>
              <a:t>Table of Contents</a:t>
            </a:r>
            <a:endParaRPr lang="en-US" kern="1200" dirty="0">
              <a:solidFill>
                <a:schemeClr val="accent6">
                  <a:lumMod val="75000"/>
                </a:schemeClr>
              </a:solidFill>
            </a:endParaRPr>
          </a:p>
        </p:txBody>
      </p:sp>
      <p:sp>
        <p:nvSpPr>
          <p:cNvPr id="134146" name="Content Placeholder 2"/>
          <p:cNvSpPr>
            <a:spLocks noGrp="1"/>
          </p:cNvSpPr>
          <p:nvPr>
            <p:ph idx="1"/>
          </p:nvPr>
        </p:nvSpPr>
        <p:spPr/>
        <p:txBody>
          <a:bodyPr/>
          <a:lstStyle/>
          <a:p>
            <a:pPr marL="342900" indent="-342900" eaLnBrk="1" hangingPunct="1">
              <a:buFontTx/>
              <a:buAutoNum type="romanUcPeriod"/>
            </a:pPr>
            <a:r>
              <a:rPr lang="en-US" smtClean="0"/>
              <a:t>Current State of Credit Markets</a:t>
            </a:r>
          </a:p>
          <a:p>
            <a:pPr marL="342900" indent="-342900" eaLnBrk="1" hangingPunct="1">
              <a:buFontTx/>
              <a:buAutoNum type="romanUcPeriod"/>
            </a:pPr>
            <a:r>
              <a:rPr lang="en-US" smtClean="0"/>
              <a:t>Will the Markets Return to Normal?</a:t>
            </a:r>
          </a:p>
          <a:p>
            <a:pPr marL="342900" indent="-342900" eaLnBrk="1" hangingPunct="1">
              <a:buFontTx/>
              <a:buAutoNum type="romanUcPeriod"/>
            </a:pPr>
            <a:r>
              <a:rPr lang="en-US" smtClean="0"/>
              <a:t>Managing Credit Risk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2" descr="Federal Reserve Building.jpg"/>
          <p:cNvPicPr>
            <a:picLocks/>
          </p:cNvPicPr>
          <p:nvPr/>
        </p:nvPicPr>
        <p:blipFill>
          <a:blip r:embed="rId2"/>
          <a:srcRect/>
          <a:stretch>
            <a:fillRect/>
          </a:stretch>
        </p:blipFill>
        <p:spPr bwMode="auto">
          <a:xfrm>
            <a:off x="6218238" y="3921125"/>
            <a:ext cx="2468562" cy="1946275"/>
          </a:xfrm>
          <a:prstGeom prst="rect">
            <a:avLst/>
          </a:prstGeom>
          <a:noFill/>
          <a:ln w="9525">
            <a:noFill/>
            <a:miter lim="800000"/>
            <a:headEnd/>
            <a:tailEnd/>
          </a:ln>
        </p:spPr>
      </p:pic>
      <p:pic>
        <p:nvPicPr>
          <p:cNvPr id="135170" name="Picture 3" descr="C:\Documents and Settings\MUSSELMANA\Local Settings\Temporary Internet Files\Content.IE5\1CCXQSLW\MCj04316360000[1].png"/>
          <p:cNvPicPr>
            <a:picLocks noChangeAspect="1" noChangeArrowheads="1"/>
          </p:cNvPicPr>
          <p:nvPr/>
        </p:nvPicPr>
        <p:blipFill>
          <a:blip r:embed="rId3"/>
          <a:srcRect/>
          <a:stretch>
            <a:fillRect/>
          </a:stretch>
        </p:blipFill>
        <p:spPr bwMode="auto">
          <a:xfrm>
            <a:off x="473075" y="3810000"/>
            <a:ext cx="2193925" cy="2193925"/>
          </a:xfrm>
          <a:prstGeom prst="rect">
            <a:avLst/>
          </a:prstGeom>
          <a:noFill/>
          <a:ln w="9525">
            <a:noFill/>
            <a:miter lim="800000"/>
            <a:headEnd/>
            <a:tailEnd/>
          </a:ln>
        </p:spPr>
      </p:pic>
      <p:pic>
        <p:nvPicPr>
          <p:cNvPr id="135171" name="Picture 10" descr="recyclebin.png"/>
          <p:cNvPicPr>
            <a:picLocks noChangeAspect="1"/>
          </p:cNvPicPr>
          <p:nvPr/>
        </p:nvPicPr>
        <p:blipFill>
          <a:blip r:embed="rId4"/>
          <a:srcRect/>
          <a:stretch>
            <a:fillRect/>
          </a:stretch>
        </p:blipFill>
        <p:spPr bwMode="auto">
          <a:xfrm>
            <a:off x="3535363" y="3916363"/>
            <a:ext cx="2103437" cy="2103437"/>
          </a:xfrm>
          <a:prstGeom prst="rect">
            <a:avLst/>
          </a:prstGeom>
          <a:noFill/>
          <a:ln w="9525">
            <a:noFill/>
            <a:miter lim="800000"/>
            <a:headEnd/>
            <a:tailEnd/>
          </a:ln>
        </p:spPr>
      </p:pic>
      <p:sp>
        <p:nvSpPr>
          <p:cNvPr id="4" name="Title 3"/>
          <p:cNvSpPr>
            <a:spLocks noGrp="1"/>
          </p:cNvSpPr>
          <p:nvPr>
            <p:ph type="title"/>
          </p:nvPr>
        </p:nvSpPr>
        <p:spPr/>
        <p:txBody>
          <a:bodyPr/>
          <a:lstStyle/>
          <a:p>
            <a:pPr marL="514350" indent="-514350" defTabSz="914608" eaLnBrk="1" hangingPunct="1">
              <a:defRPr/>
            </a:pPr>
            <a:r>
              <a:rPr lang="en-US" kern="1200" dirty="0" smtClean="0">
                <a:solidFill>
                  <a:schemeClr val="accent6">
                    <a:lumMod val="75000"/>
                  </a:schemeClr>
                </a:solidFill>
              </a:rPr>
              <a:t>Current State of the Credit Markets</a:t>
            </a:r>
            <a:endParaRPr lang="en-US" kern="1200" dirty="0">
              <a:solidFill>
                <a:schemeClr val="accent6">
                  <a:lumMod val="75000"/>
                </a:schemeClr>
              </a:solidFill>
            </a:endParaRPr>
          </a:p>
        </p:txBody>
      </p:sp>
      <p:sp>
        <p:nvSpPr>
          <p:cNvPr id="135173" name="TextBox 15"/>
          <p:cNvSpPr txBox="1">
            <a:spLocks noChangeArrowheads="1"/>
          </p:cNvSpPr>
          <p:nvPr/>
        </p:nvSpPr>
        <p:spPr bwMode="auto">
          <a:xfrm>
            <a:off x="533400" y="5943600"/>
            <a:ext cx="1905000" cy="369888"/>
          </a:xfrm>
          <a:prstGeom prst="rect">
            <a:avLst/>
          </a:prstGeom>
          <a:noFill/>
          <a:ln w="9525">
            <a:noFill/>
            <a:miter lim="800000"/>
            <a:headEnd/>
            <a:tailEnd/>
          </a:ln>
        </p:spPr>
        <p:txBody>
          <a:bodyPr>
            <a:spAutoFit/>
          </a:bodyPr>
          <a:lstStyle/>
          <a:p>
            <a:pPr algn="ctr"/>
            <a:r>
              <a:rPr lang="en-US" sz="1800"/>
              <a:t>Out of Business</a:t>
            </a:r>
          </a:p>
        </p:txBody>
      </p:sp>
      <p:sp>
        <p:nvSpPr>
          <p:cNvPr id="135174" name="TextBox 16"/>
          <p:cNvSpPr txBox="1">
            <a:spLocks noChangeArrowheads="1"/>
          </p:cNvSpPr>
          <p:nvPr/>
        </p:nvSpPr>
        <p:spPr bwMode="auto">
          <a:xfrm>
            <a:off x="3048000" y="5943600"/>
            <a:ext cx="3048000" cy="369888"/>
          </a:xfrm>
          <a:prstGeom prst="rect">
            <a:avLst/>
          </a:prstGeom>
          <a:noFill/>
          <a:ln w="9525">
            <a:noFill/>
            <a:miter lim="800000"/>
            <a:headEnd/>
            <a:tailEnd/>
          </a:ln>
        </p:spPr>
        <p:txBody>
          <a:bodyPr>
            <a:spAutoFit/>
          </a:bodyPr>
          <a:lstStyle/>
          <a:p>
            <a:pPr algn="ctr"/>
            <a:r>
              <a:rPr lang="en-US" sz="1800"/>
              <a:t>Under New Management</a:t>
            </a:r>
          </a:p>
        </p:txBody>
      </p:sp>
      <p:sp>
        <p:nvSpPr>
          <p:cNvPr id="135175" name="TextBox 17"/>
          <p:cNvSpPr txBox="1">
            <a:spLocks noChangeArrowheads="1"/>
          </p:cNvSpPr>
          <p:nvPr/>
        </p:nvSpPr>
        <p:spPr bwMode="auto">
          <a:xfrm>
            <a:off x="6019800" y="5943600"/>
            <a:ext cx="2819400" cy="369888"/>
          </a:xfrm>
          <a:prstGeom prst="rect">
            <a:avLst/>
          </a:prstGeom>
          <a:noFill/>
          <a:ln w="9525">
            <a:noFill/>
            <a:miter lim="800000"/>
            <a:headEnd/>
            <a:tailEnd/>
          </a:ln>
        </p:spPr>
        <p:txBody>
          <a:bodyPr>
            <a:spAutoFit/>
          </a:bodyPr>
          <a:lstStyle/>
          <a:p>
            <a:pPr algn="ctr"/>
            <a:r>
              <a:rPr lang="en-US" sz="1800"/>
              <a:t>Government Supported</a:t>
            </a:r>
          </a:p>
        </p:txBody>
      </p:sp>
      <p:pic>
        <p:nvPicPr>
          <p:cNvPr id="8" name="Picture 7" descr="Fannie_mae_logo.jpg"/>
          <p:cNvPicPr>
            <a:picLocks noChangeAspect="1"/>
          </p:cNvPicPr>
          <p:nvPr/>
        </p:nvPicPr>
        <p:blipFill>
          <a:blip r:embed="rId5"/>
          <a:srcRect t="20851" b="16597"/>
          <a:stretch>
            <a:fillRect/>
          </a:stretch>
        </p:blipFill>
        <p:spPr bwMode="auto">
          <a:xfrm>
            <a:off x="609600" y="1676400"/>
            <a:ext cx="1676400" cy="457200"/>
          </a:xfrm>
          <a:prstGeom prst="rect">
            <a:avLst/>
          </a:prstGeom>
          <a:noFill/>
          <a:ln w="9525">
            <a:noFill/>
            <a:miter lim="800000"/>
            <a:headEnd/>
            <a:tailEnd/>
          </a:ln>
        </p:spPr>
      </p:pic>
      <p:pic>
        <p:nvPicPr>
          <p:cNvPr id="13" name="Picture 12" descr="Lehman.jpg"/>
          <p:cNvPicPr>
            <a:picLocks noChangeAspect="1"/>
          </p:cNvPicPr>
          <p:nvPr/>
        </p:nvPicPr>
        <p:blipFill>
          <a:blip r:embed="rId6"/>
          <a:srcRect/>
          <a:stretch>
            <a:fillRect/>
          </a:stretch>
        </p:blipFill>
        <p:spPr bwMode="auto">
          <a:xfrm>
            <a:off x="2819400" y="1676400"/>
            <a:ext cx="2103438" cy="457200"/>
          </a:xfrm>
          <a:prstGeom prst="rect">
            <a:avLst/>
          </a:prstGeom>
          <a:noFill/>
          <a:ln w="9525">
            <a:noFill/>
            <a:miter lim="800000"/>
            <a:headEnd/>
            <a:tailEnd/>
          </a:ln>
        </p:spPr>
      </p:pic>
      <p:pic>
        <p:nvPicPr>
          <p:cNvPr id="14" name="Picture 13" descr="bear_logo.gif"/>
          <p:cNvPicPr>
            <a:picLocks noChangeAspect="1"/>
          </p:cNvPicPr>
          <p:nvPr/>
        </p:nvPicPr>
        <p:blipFill>
          <a:blip r:embed="rId7"/>
          <a:srcRect/>
          <a:stretch>
            <a:fillRect/>
          </a:stretch>
        </p:blipFill>
        <p:spPr bwMode="auto">
          <a:xfrm>
            <a:off x="4724400" y="2895600"/>
            <a:ext cx="1371600" cy="733425"/>
          </a:xfrm>
          <a:prstGeom prst="rect">
            <a:avLst/>
          </a:prstGeom>
          <a:noFill/>
          <a:ln w="9525">
            <a:noFill/>
            <a:miter lim="800000"/>
            <a:headEnd/>
            <a:tailEnd/>
          </a:ln>
        </p:spPr>
      </p:pic>
      <p:pic>
        <p:nvPicPr>
          <p:cNvPr id="15" name="Picture 14" descr="freddieLogo_Lg.jpg"/>
          <p:cNvPicPr>
            <a:picLocks noChangeAspect="1"/>
          </p:cNvPicPr>
          <p:nvPr/>
        </p:nvPicPr>
        <p:blipFill>
          <a:blip r:embed="rId8"/>
          <a:srcRect/>
          <a:stretch>
            <a:fillRect/>
          </a:stretch>
        </p:blipFill>
        <p:spPr bwMode="auto">
          <a:xfrm>
            <a:off x="5181600" y="1609725"/>
            <a:ext cx="1371600" cy="523875"/>
          </a:xfrm>
          <a:prstGeom prst="rect">
            <a:avLst/>
          </a:prstGeom>
          <a:noFill/>
          <a:ln w="9525">
            <a:noFill/>
            <a:miter lim="800000"/>
            <a:headEnd/>
            <a:tailEnd/>
          </a:ln>
        </p:spPr>
      </p:pic>
      <p:pic>
        <p:nvPicPr>
          <p:cNvPr id="19" name="Picture 18" descr="Wamu Logo.jpg"/>
          <p:cNvPicPr>
            <a:picLocks noChangeAspect="1"/>
          </p:cNvPicPr>
          <p:nvPr/>
        </p:nvPicPr>
        <p:blipFill>
          <a:blip r:embed="rId9"/>
          <a:srcRect t="28070" b="29825"/>
          <a:stretch>
            <a:fillRect/>
          </a:stretch>
        </p:blipFill>
        <p:spPr bwMode="auto">
          <a:xfrm>
            <a:off x="723900" y="3124200"/>
            <a:ext cx="1104900" cy="457200"/>
          </a:xfrm>
          <a:prstGeom prst="rect">
            <a:avLst/>
          </a:prstGeom>
          <a:noFill/>
          <a:ln w="9525">
            <a:noFill/>
            <a:miter lim="800000"/>
            <a:headEnd/>
            <a:tailEnd/>
          </a:ln>
        </p:spPr>
      </p:pic>
      <p:pic>
        <p:nvPicPr>
          <p:cNvPr id="20" name="Picture 19" descr="Wachovia%20Logo%201_Horiz.gif"/>
          <p:cNvPicPr>
            <a:picLocks noChangeAspect="1"/>
          </p:cNvPicPr>
          <p:nvPr/>
        </p:nvPicPr>
        <p:blipFill>
          <a:blip r:embed="rId10"/>
          <a:srcRect/>
          <a:stretch>
            <a:fillRect/>
          </a:stretch>
        </p:blipFill>
        <p:spPr bwMode="auto">
          <a:xfrm>
            <a:off x="5029200" y="2286000"/>
            <a:ext cx="1601788" cy="493713"/>
          </a:xfrm>
          <a:prstGeom prst="rect">
            <a:avLst/>
          </a:prstGeom>
          <a:noFill/>
          <a:ln w="9525">
            <a:noFill/>
            <a:miter lim="800000"/>
            <a:headEnd/>
            <a:tailEnd/>
          </a:ln>
        </p:spPr>
      </p:pic>
      <p:pic>
        <p:nvPicPr>
          <p:cNvPr id="21" name="Picture 20" descr="merrill_lynch_logo.gif"/>
          <p:cNvPicPr>
            <a:picLocks noChangeAspect="1"/>
          </p:cNvPicPr>
          <p:nvPr/>
        </p:nvPicPr>
        <p:blipFill>
          <a:blip r:embed="rId11"/>
          <a:srcRect/>
          <a:stretch>
            <a:fillRect/>
          </a:stretch>
        </p:blipFill>
        <p:spPr bwMode="auto">
          <a:xfrm>
            <a:off x="6781800" y="1524000"/>
            <a:ext cx="2028825" cy="628650"/>
          </a:xfrm>
          <a:prstGeom prst="rect">
            <a:avLst/>
          </a:prstGeom>
          <a:noFill/>
          <a:ln w="9525">
            <a:noFill/>
            <a:miter lim="800000"/>
            <a:headEnd/>
            <a:tailEnd/>
          </a:ln>
        </p:spPr>
      </p:pic>
      <p:pic>
        <p:nvPicPr>
          <p:cNvPr id="22" name="Picture 21" descr="10p42.jpg"/>
          <p:cNvPicPr>
            <a:picLocks noChangeAspect="1"/>
          </p:cNvPicPr>
          <p:nvPr/>
        </p:nvPicPr>
        <p:blipFill>
          <a:blip r:embed="rId12"/>
          <a:srcRect/>
          <a:stretch>
            <a:fillRect/>
          </a:stretch>
        </p:blipFill>
        <p:spPr bwMode="auto">
          <a:xfrm>
            <a:off x="3200400" y="2286000"/>
            <a:ext cx="1173163" cy="549275"/>
          </a:xfrm>
          <a:prstGeom prst="rect">
            <a:avLst/>
          </a:prstGeom>
          <a:noFill/>
          <a:ln w="9525">
            <a:noFill/>
            <a:miter lim="800000"/>
            <a:headEnd/>
            <a:tailEnd/>
          </a:ln>
        </p:spPr>
      </p:pic>
      <p:pic>
        <p:nvPicPr>
          <p:cNvPr id="24" name="Picture 23" descr="GOLDMAN_SACHS_Logo.gif"/>
          <p:cNvPicPr>
            <a:picLocks noChangeAspect="1"/>
          </p:cNvPicPr>
          <p:nvPr/>
        </p:nvPicPr>
        <p:blipFill>
          <a:blip r:embed="rId13"/>
          <a:srcRect/>
          <a:stretch>
            <a:fillRect/>
          </a:stretch>
        </p:blipFill>
        <p:spPr bwMode="auto">
          <a:xfrm>
            <a:off x="685800" y="2209800"/>
            <a:ext cx="1385888" cy="639763"/>
          </a:xfrm>
          <a:prstGeom prst="rect">
            <a:avLst/>
          </a:prstGeom>
          <a:noFill/>
          <a:ln w="9525">
            <a:noFill/>
            <a:miter lim="800000"/>
            <a:headEnd/>
            <a:tailEnd/>
          </a:ln>
        </p:spPr>
      </p:pic>
      <p:pic>
        <p:nvPicPr>
          <p:cNvPr id="25" name="Picture 24" descr="citigroup_logo.jpg"/>
          <p:cNvPicPr>
            <a:picLocks noChangeAspect="1"/>
          </p:cNvPicPr>
          <p:nvPr/>
        </p:nvPicPr>
        <p:blipFill>
          <a:blip r:embed="rId14"/>
          <a:srcRect/>
          <a:stretch>
            <a:fillRect/>
          </a:stretch>
        </p:blipFill>
        <p:spPr bwMode="auto">
          <a:xfrm>
            <a:off x="2362200" y="3006725"/>
            <a:ext cx="1706563" cy="731838"/>
          </a:xfrm>
          <a:prstGeom prst="rect">
            <a:avLst/>
          </a:prstGeom>
          <a:noFill/>
          <a:ln w="9525">
            <a:noFill/>
            <a:miter lim="800000"/>
            <a:headEnd/>
            <a:tailEnd/>
          </a:ln>
        </p:spPr>
      </p:pic>
      <p:pic>
        <p:nvPicPr>
          <p:cNvPr id="26" name="Picture 25" descr="BOA_Logo.jpg"/>
          <p:cNvPicPr>
            <a:picLocks noChangeAspect="1"/>
          </p:cNvPicPr>
          <p:nvPr/>
        </p:nvPicPr>
        <p:blipFill>
          <a:blip r:embed="rId15"/>
          <a:srcRect/>
          <a:stretch>
            <a:fillRect/>
          </a:stretch>
        </p:blipFill>
        <p:spPr bwMode="auto">
          <a:xfrm>
            <a:off x="6781800" y="2362200"/>
            <a:ext cx="1804988" cy="457200"/>
          </a:xfrm>
          <a:prstGeom prst="rect">
            <a:avLst/>
          </a:prstGeom>
          <a:noFill/>
          <a:ln w="9525">
            <a:noFill/>
            <a:miter lim="800000"/>
            <a:headEnd/>
            <a:tailEnd/>
          </a:ln>
        </p:spPr>
      </p:pic>
      <p:pic>
        <p:nvPicPr>
          <p:cNvPr id="27" name="Picture 26" descr="Morgan_Stanley_Logo.jpg"/>
          <p:cNvPicPr>
            <a:picLocks noChangeAspect="1"/>
          </p:cNvPicPr>
          <p:nvPr/>
        </p:nvPicPr>
        <p:blipFill>
          <a:blip r:embed="rId16"/>
          <a:srcRect/>
          <a:stretch>
            <a:fillRect/>
          </a:stretch>
        </p:blipFill>
        <p:spPr bwMode="auto">
          <a:xfrm>
            <a:off x="6858000" y="2971800"/>
            <a:ext cx="1692275"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22222E-6 C 0.21511 0.00046 0.43039 0.00092 0.53872 0.0787 C 0.64705 0.15648 0.64844 0.31157 0.65 0.46666 " pathEditMode="relative" rAng="0" ptsTypes="aaA">
                                      <p:cBhvr>
                                        <p:cTn id="6" dur="2000" fill="hold"/>
                                        <p:tgtEl>
                                          <p:spTgt spid="8"/>
                                        </p:tgtEl>
                                        <p:attrNameLst>
                                          <p:attrName>ppt_x</p:attrName>
                                          <p:attrName>ppt_y</p:attrName>
                                        </p:attrNameLst>
                                      </p:cBhvr>
                                      <p:rCtr x="325" y="233"/>
                                    </p:animMotion>
                                  </p:childTnLst>
                                </p:cTn>
                              </p:par>
                            </p:childTnLst>
                          </p:cTn>
                        </p:par>
                        <p:par>
                          <p:cTn id="7" fill="hold">
                            <p:stCondLst>
                              <p:cond delay="2000"/>
                            </p:stCondLst>
                            <p:childTnLst>
                              <p:par>
                                <p:cTn id="8" presetID="3" presetClass="exit" presetSubtype="10" fill="hold" nodeType="after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2500"/>
                            </p:stCondLst>
                            <p:childTnLst>
                              <p:par>
                                <p:cTn id="12" presetID="0" presetClass="path" presetSubtype="0" accel="50000" decel="50000" fill="hold" nodeType="afterEffect">
                                  <p:stCondLst>
                                    <p:cond delay="0"/>
                                  </p:stCondLst>
                                  <p:childTnLst>
                                    <p:animMotion origin="layout" path="M -0.00277 0.03495 C 0.00938 0.08912 0.02153 0.14328 -0.00538 0.17014 C -0.03229 0.19699 -0.12187 0.18217 -0.16423 0.19583 C -0.20659 0.20949 -0.24132 0.20833 -0.2592 0.25208 C -0.27708 0.29583 -0.27465 0.37731 -0.27204 0.45903 " pathEditMode="relative" ptsTypes="aaaaA">
                                      <p:cBhvr>
                                        <p:cTn id="13" dur="2000" fill="hold"/>
                                        <p:tgtEl>
                                          <p:spTgt spid="13"/>
                                        </p:tgtEl>
                                        <p:attrNameLst>
                                          <p:attrName>ppt_x</p:attrName>
                                          <p:attrName>ppt_y</p:attrName>
                                        </p:attrNameLst>
                                      </p:cBhvr>
                                    </p:animMotion>
                                  </p:childTnLst>
                                </p:cTn>
                              </p:par>
                            </p:childTnLst>
                          </p:cTn>
                        </p:par>
                        <p:par>
                          <p:cTn id="14" fill="hold">
                            <p:stCondLst>
                              <p:cond delay="4500"/>
                            </p:stCondLst>
                            <p:childTnLst>
                              <p:par>
                                <p:cTn id="15" presetID="5" presetClass="exit" presetSubtype="10" fill="hold" nodeType="after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5000"/>
                            </p:stCondLst>
                            <p:childTnLst>
                              <p:par>
                                <p:cTn id="19" presetID="0" presetClass="path" presetSubtype="0" accel="50000" decel="50000" fill="hold" nodeType="afterEffect">
                                  <p:stCondLst>
                                    <p:cond delay="0"/>
                                  </p:stCondLst>
                                  <p:childTnLst>
                                    <p:animMotion origin="layout" path="M 0.07621 0.03819 C 0.10399 0.06342 0.13177 0.08865 0.14687 0.15949 C 0.16198 0.23032 0.16458 0.34699 0.16736 0.46389 " pathEditMode="relative" ptsTypes="aaA">
                                      <p:cBhvr>
                                        <p:cTn id="20" dur="2000" fill="hold"/>
                                        <p:tgtEl>
                                          <p:spTgt spid="15"/>
                                        </p:tgtEl>
                                        <p:attrNameLst>
                                          <p:attrName>ppt_x</p:attrName>
                                          <p:attrName>ppt_y</p:attrName>
                                        </p:attrNameLst>
                                      </p:cBhvr>
                                    </p:animMotion>
                                  </p:childTnLst>
                                </p:cTn>
                              </p:par>
                            </p:childTnLst>
                          </p:cTn>
                        </p:par>
                        <p:par>
                          <p:cTn id="21" fill="hold">
                            <p:stCondLst>
                              <p:cond delay="7000"/>
                            </p:stCondLst>
                            <p:childTnLst>
                              <p:par>
                                <p:cTn id="22" presetID="4" presetClass="exit" presetSubtype="16" fill="hold" nodeType="after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7500"/>
                            </p:stCondLst>
                            <p:childTnLst>
                              <p:par>
                                <p:cTn id="26" presetID="0" presetClass="path" presetSubtype="0" accel="50000" decel="50000" fill="hold" nodeType="afterEffect">
                                  <p:stCondLst>
                                    <p:cond delay="0"/>
                                  </p:stCondLst>
                                  <p:childTnLst>
                                    <p:animMotion origin="layout" path="M -0.11406 0.04652 C -0.18246 0.07083 -0.25086 0.09537 -0.28975 0.16944 C -0.32864 0.24351 -0.33802 0.36713 -0.34739 0.49097 " pathEditMode="relative" ptsTypes="aaA">
                                      <p:cBhvr>
                                        <p:cTn id="27" dur="2000" fill="hold"/>
                                        <p:tgtEl>
                                          <p:spTgt spid="21"/>
                                        </p:tgtEl>
                                        <p:attrNameLst>
                                          <p:attrName>ppt_x</p:attrName>
                                          <p:attrName>ppt_y</p:attrName>
                                        </p:attrNameLst>
                                      </p:cBhvr>
                                    </p:animMotion>
                                  </p:childTnLst>
                                </p:cTn>
                              </p:par>
                            </p:childTnLst>
                          </p:cTn>
                        </p:par>
                        <p:par>
                          <p:cTn id="28" fill="hold">
                            <p:stCondLst>
                              <p:cond delay="9500"/>
                            </p:stCondLst>
                            <p:childTnLst>
                              <p:par>
                                <p:cTn id="29" presetID="8" presetClass="exit" presetSubtype="16" fill="hold" nodeType="afterEffect">
                                  <p:stCondLst>
                                    <p:cond delay="0"/>
                                  </p:stCondLst>
                                  <p:childTnLst>
                                    <p:animEffect transition="out" filter="diamond(in)">
                                      <p:cBhvr>
                                        <p:cTn id="30" dur="2000"/>
                                        <p:tgtEl>
                                          <p:spTgt spid="21"/>
                                        </p:tgtEl>
                                      </p:cBhvr>
                                    </p:animEffect>
                                    <p:set>
                                      <p:cBhvr>
                                        <p:cTn id="31" dur="1" fill="hold">
                                          <p:stCondLst>
                                            <p:cond delay="1999"/>
                                          </p:stCondLst>
                                        </p:cTn>
                                        <p:tgtEl>
                                          <p:spTgt spid="21"/>
                                        </p:tgtEl>
                                        <p:attrNameLst>
                                          <p:attrName>style.visibility</p:attrName>
                                        </p:attrNameLst>
                                      </p:cBhvr>
                                      <p:to>
                                        <p:strVal val="hidden"/>
                                      </p:to>
                                    </p:set>
                                  </p:childTnLst>
                                </p:cTn>
                              </p:par>
                            </p:childTnLst>
                          </p:cTn>
                        </p:par>
                        <p:par>
                          <p:cTn id="32" fill="hold">
                            <p:stCondLst>
                              <p:cond delay="11500"/>
                            </p:stCondLst>
                            <p:childTnLst>
                              <p:par>
                                <p:cTn id="33" presetID="0" presetClass="path" presetSubtype="0" accel="50000" decel="50000" fill="hold" nodeType="afterEffect">
                                  <p:stCondLst>
                                    <p:cond delay="0"/>
                                  </p:stCondLst>
                                  <p:childTnLst>
                                    <p:animMotion origin="layout" path="M 0.07622 -0.00116 C 0.11615 -0.00231 0.15608 -0.00347 0.22119 -0.00116 C 0.28629 0.00116 0.40851 0.00139 0.46719 0.0125 C 0.52587 0.02361 0.54237 0.04398 0.57362 0.06551 C 0.60487 0.08704 0.64028 0.09306 0.65452 0.14236 C 0.66875 0.19167 0.66407 0.27639 0.65955 0.36111 " pathEditMode="relative" ptsTypes="aaaaaA">
                                      <p:cBhvr>
                                        <p:cTn id="34" dur="2000" fill="hold"/>
                                        <p:tgtEl>
                                          <p:spTgt spid="24"/>
                                        </p:tgtEl>
                                        <p:attrNameLst>
                                          <p:attrName>ppt_x</p:attrName>
                                          <p:attrName>ppt_y</p:attrName>
                                        </p:attrNameLst>
                                      </p:cBhvr>
                                    </p:animMotion>
                                  </p:childTnLst>
                                </p:cTn>
                              </p:par>
                            </p:childTnLst>
                          </p:cTn>
                        </p:par>
                        <p:par>
                          <p:cTn id="35" fill="hold">
                            <p:stCondLst>
                              <p:cond delay="13500"/>
                            </p:stCondLst>
                            <p:childTnLst>
                              <p:par>
                                <p:cTn id="36" presetID="5" presetClass="exit" presetSubtype="10" fill="hold" nodeType="afterEffect">
                                  <p:stCondLst>
                                    <p:cond delay="0"/>
                                  </p:stCondLst>
                                  <p:childTnLst>
                                    <p:animEffect transition="out" filter="checkerboard(across)">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par>
                          <p:cTn id="39" fill="hold">
                            <p:stCondLst>
                              <p:cond delay="14000"/>
                            </p:stCondLst>
                            <p:childTnLst>
                              <p:par>
                                <p:cTn id="40" presetID="0" presetClass="path" presetSubtype="0" accel="50000" decel="50000" fill="hold" nodeType="afterEffect">
                                  <p:stCondLst>
                                    <p:cond delay="0"/>
                                  </p:stCondLst>
                                  <p:childTnLst>
                                    <p:animMotion origin="layout" path="M 0.06806 -0.00069 C 0.14722 -0.00162 0.22639 -0.00232 0.28212 0.01458 C 0.33785 0.03148 0.38299 0.04213 0.40261 0.10023 C 0.42222 0.15833 0.41111 0.26088 0.4 0.36343 " pathEditMode="relative" ptsTypes="aaaA">
                                      <p:cBhvr>
                                        <p:cTn id="41" dur="2000" fill="hold"/>
                                        <p:tgtEl>
                                          <p:spTgt spid="22"/>
                                        </p:tgtEl>
                                        <p:attrNameLst>
                                          <p:attrName>ppt_x</p:attrName>
                                          <p:attrName>ppt_y</p:attrName>
                                        </p:attrNameLst>
                                      </p:cBhvr>
                                    </p:animMotion>
                                  </p:childTnLst>
                                </p:cTn>
                              </p:par>
                            </p:childTnLst>
                          </p:cTn>
                        </p:par>
                        <p:par>
                          <p:cTn id="42" fill="hold">
                            <p:stCondLst>
                              <p:cond delay="16000"/>
                            </p:stCondLst>
                            <p:childTnLst>
                              <p:par>
                                <p:cTn id="43" presetID="3" presetClass="exit" presetSubtype="10" fill="hold" nodeType="afterEffect">
                                  <p:stCondLst>
                                    <p:cond delay="0"/>
                                  </p:stCondLst>
                                  <p:childTnLst>
                                    <p:animEffect transition="out" filter="blinds(horizontal)">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16500"/>
                            </p:stCondLst>
                            <p:childTnLst>
                              <p:par>
                                <p:cTn id="47" presetID="0" presetClass="path" presetSubtype="0" accel="50000" decel="50000" fill="hold" nodeType="afterEffect">
                                  <p:stCondLst>
                                    <p:cond delay="0"/>
                                  </p:stCondLst>
                                  <p:childTnLst>
                                    <p:animMotion origin="layout" path="M -0.07083 0.00857 C -0.10521 0.05301 -0.13767 0.09792 -0.15104 0.15903 C -0.1625 0.22014 -0.15486 0.29746 -0.14722 0.37523 " pathEditMode="relative" rAng="0" ptsTypes="aaA">
                                      <p:cBhvr>
                                        <p:cTn id="48" dur="2000" fill="hold"/>
                                        <p:tgtEl>
                                          <p:spTgt spid="20"/>
                                        </p:tgtEl>
                                        <p:attrNameLst>
                                          <p:attrName>ppt_x</p:attrName>
                                          <p:attrName>ppt_y</p:attrName>
                                        </p:attrNameLst>
                                      </p:cBhvr>
                                      <p:rCtr x="-46" y="183"/>
                                    </p:animMotion>
                                  </p:childTnLst>
                                </p:cTn>
                              </p:par>
                            </p:childTnLst>
                          </p:cTn>
                        </p:par>
                        <p:par>
                          <p:cTn id="49" fill="hold">
                            <p:stCondLst>
                              <p:cond delay="18500"/>
                            </p:stCondLst>
                            <p:childTnLst>
                              <p:par>
                                <p:cTn id="50" presetID="5" presetClass="exit" presetSubtype="10" fill="hold" nodeType="afterEffect">
                                  <p:stCondLst>
                                    <p:cond delay="0"/>
                                  </p:stCondLst>
                                  <p:childTnLst>
                                    <p:animEffect transition="out" filter="checkerboard(across)">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9000"/>
                            </p:stCondLst>
                            <p:childTnLst>
                              <p:par>
                                <p:cTn id="54" presetID="0" presetClass="path" presetSubtype="0" accel="50000" decel="50000" fill="hold" nodeType="afterEffect">
                                  <p:stCondLst>
                                    <p:cond delay="0"/>
                                  </p:stCondLst>
                                  <p:childTnLst>
                                    <p:animMotion origin="layout" path="M 8.33333E-7 2.59259E-6 C 8.33333E-7 2.59259E-6 -0.01285 0.15393 -0.0257 0.30787 " pathEditMode="relative" ptsTypes="aA">
                                      <p:cBhvr>
                                        <p:cTn id="55" dur="2000" fill="hold"/>
                                        <p:tgtEl>
                                          <p:spTgt spid="26"/>
                                        </p:tgtEl>
                                        <p:attrNameLst>
                                          <p:attrName>ppt_x</p:attrName>
                                          <p:attrName>ppt_y</p:attrName>
                                        </p:attrNameLst>
                                      </p:cBhvr>
                                    </p:animMotion>
                                  </p:childTnLst>
                                </p:cTn>
                              </p:par>
                            </p:childTnLst>
                          </p:cTn>
                        </p:par>
                        <p:par>
                          <p:cTn id="56" fill="hold">
                            <p:stCondLst>
                              <p:cond delay="21000"/>
                            </p:stCondLst>
                            <p:childTnLst>
                              <p:par>
                                <p:cTn id="57" presetID="3" presetClass="exit" presetSubtype="10" fill="hold" nodeType="afterEffect">
                                  <p:stCondLst>
                                    <p:cond delay="0"/>
                                  </p:stCondLst>
                                  <p:childTnLst>
                                    <p:animEffect transition="out" filter="blinds(horizontal)">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21500"/>
                            </p:stCondLst>
                            <p:childTnLst>
                              <p:par>
                                <p:cTn id="61" presetID="0" presetClass="path" presetSubtype="0" accel="50000" decel="50000" fill="hold" nodeType="afterEffect">
                                  <p:stCondLst>
                                    <p:cond delay="0"/>
                                  </p:stCondLst>
                                  <p:childTnLst>
                                    <p:animMotion origin="layout" path="M 0.00139 0.03588 C 0.00139 0.03588 0.00452 0.13495 0.00782 0.23426 " pathEditMode="relative" ptsTypes="aA">
                                      <p:cBhvr>
                                        <p:cTn id="62" dur="2000" fill="hold"/>
                                        <p:tgtEl>
                                          <p:spTgt spid="19"/>
                                        </p:tgtEl>
                                        <p:attrNameLst>
                                          <p:attrName>ppt_x</p:attrName>
                                          <p:attrName>ppt_y</p:attrName>
                                        </p:attrNameLst>
                                      </p:cBhvr>
                                    </p:animMotion>
                                  </p:childTnLst>
                                </p:cTn>
                              </p:par>
                            </p:childTnLst>
                          </p:cTn>
                        </p:par>
                        <p:par>
                          <p:cTn id="63" fill="hold">
                            <p:stCondLst>
                              <p:cond delay="23500"/>
                            </p:stCondLst>
                            <p:childTnLst>
                              <p:par>
                                <p:cTn id="64" presetID="3" presetClass="exit" presetSubtype="10" fill="hold" nodeType="afterEffect">
                                  <p:stCondLst>
                                    <p:cond delay="0"/>
                                  </p:stCondLst>
                                  <p:childTnLst>
                                    <p:animEffect transition="out" filter="blinds(horizont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par>
                          <p:cTn id="67" fill="hold">
                            <p:stCondLst>
                              <p:cond delay="24000"/>
                            </p:stCondLst>
                            <p:childTnLst>
                              <p:par>
                                <p:cTn id="68" presetID="0" presetClass="path" presetSubtype="0" accel="50000" decel="50000" fill="hold" nodeType="afterEffect">
                                  <p:stCondLst>
                                    <p:cond delay="0"/>
                                  </p:stCondLst>
                                  <p:childTnLst>
                                    <p:animMotion origin="layout" path="M 0.09584 -0.00116 C 0.12952 -0.00278 0.1632 -0.00417 0.20486 -0.0044 C 0.24653 -0.00463 0.30886 -0.00926 0.34584 -0.00278 C 0.38282 0.0037 0.40643 -0.00186 0.42657 0.03472 C 0.4467 0.07129 0.45643 0.14352 0.46632 0.21597 " pathEditMode="relative" ptsTypes="aaaaA">
                                      <p:cBhvr>
                                        <p:cTn id="69" dur="2000" fill="hold"/>
                                        <p:tgtEl>
                                          <p:spTgt spid="25"/>
                                        </p:tgtEl>
                                        <p:attrNameLst>
                                          <p:attrName>ppt_x</p:attrName>
                                          <p:attrName>ppt_y</p:attrName>
                                        </p:attrNameLst>
                                      </p:cBhvr>
                                    </p:animMotion>
                                  </p:childTnLst>
                                </p:cTn>
                              </p:par>
                            </p:childTnLst>
                          </p:cTn>
                        </p:par>
                        <p:par>
                          <p:cTn id="70" fill="hold">
                            <p:stCondLst>
                              <p:cond delay="26000"/>
                            </p:stCondLst>
                            <p:childTnLst>
                              <p:par>
                                <p:cTn id="71" presetID="3" presetClass="exit" presetSubtype="10" fill="hold" nodeType="afterEffect">
                                  <p:stCondLst>
                                    <p:cond delay="0"/>
                                  </p:stCondLst>
                                  <p:childTnLst>
                                    <p:animEffect transition="out" filter="blinds(horizontal)">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par>
                          <p:cTn id="74" fill="hold">
                            <p:stCondLst>
                              <p:cond delay="26500"/>
                            </p:stCondLst>
                            <p:childTnLst>
                              <p:par>
                                <p:cTn id="75" presetID="0" presetClass="path" presetSubtype="0" accel="50000" decel="50000" fill="hold" nodeType="afterEffect">
                                  <p:stCondLst>
                                    <p:cond delay="0"/>
                                  </p:stCondLst>
                                  <p:childTnLst>
                                    <p:animMotion origin="layout" path="M -0.07761 -0.00046 C -0.16059 -0.00277 -0.24341 -0.00486 -0.29688 0.00116 C -0.35035 0.00718 -0.37327 -0.00625 -0.39809 0.03542 C -0.42292 0.07709 -0.4342 0.16389 -0.44549 0.2507 " pathEditMode="relative" ptsTypes="aaaA">
                                      <p:cBhvr>
                                        <p:cTn id="76" dur="2000" fill="hold"/>
                                        <p:tgtEl>
                                          <p:spTgt spid="14"/>
                                        </p:tgtEl>
                                        <p:attrNameLst>
                                          <p:attrName>ppt_x</p:attrName>
                                          <p:attrName>ppt_y</p:attrName>
                                        </p:attrNameLst>
                                      </p:cBhvr>
                                    </p:animMotion>
                                  </p:childTnLst>
                                </p:cTn>
                              </p:par>
                            </p:childTnLst>
                          </p:cTn>
                        </p:par>
                        <p:par>
                          <p:cTn id="77" fill="hold">
                            <p:stCondLst>
                              <p:cond delay="28500"/>
                            </p:stCondLst>
                            <p:childTnLst>
                              <p:par>
                                <p:cTn id="78" presetID="3" presetClass="exit" presetSubtype="10" fill="hold" nodeType="after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par>
                          <p:cTn id="81" fill="hold">
                            <p:stCondLst>
                              <p:cond delay="29000"/>
                            </p:stCondLst>
                            <p:childTnLst>
                              <p:par>
                                <p:cTn id="82" presetID="42" presetClass="path" presetSubtype="0" accel="50000" decel="50000" fill="hold" nodeType="afterEffect">
                                  <p:stCondLst>
                                    <p:cond delay="0"/>
                                  </p:stCondLst>
                                  <p:childTnLst>
                                    <p:animMotion origin="layout" path="M -4.72222E-6 3.7037E-7 L -0.0342 0.24884 " pathEditMode="relative" rAng="0" ptsTypes="AA">
                                      <p:cBhvr>
                                        <p:cTn id="83" dur="2000" fill="hold"/>
                                        <p:tgtEl>
                                          <p:spTgt spid="27"/>
                                        </p:tgtEl>
                                        <p:attrNameLst>
                                          <p:attrName>ppt_x</p:attrName>
                                          <p:attrName>ppt_y</p:attrName>
                                        </p:attrNameLst>
                                      </p:cBhvr>
                                      <p:rCtr x="-17" y="124"/>
                                    </p:animMotion>
                                  </p:childTnLst>
                                </p:cTn>
                              </p:par>
                            </p:childTnLst>
                          </p:cTn>
                        </p:par>
                        <p:par>
                          <p:cTn id="84" fill="hold">
                            <p:stCondLst>
                              <p:cond delay="31000"/>
                            </p:stCondLst>
                            <p:childTnLst>
                              <p:par>
                                <p:cTn id="85" presetID="5" presetClass="exit" presetSubtype="10" fill="hold" nodeType="afterEffect">
                                  <p:stCondLst>
                                    <p:cond delay="0"/>
                                  </p:stCondLst>
                                  <p:childTnLst>
                                    <p:animEffect transition="out" filter="checkerboard(across)">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kern="1200" dirty="0" smtClean="0">
                <a:solidFill>
                  <a:schemeClr val="accent6">
                    <a:lumMod val="75000"/>
                  </a:schemeClr>
                </a:solidFill>
              </a:rPr>
              <a:t>The Credit Crisis has Entered its Third Year</a:t>
            </a:r>
            <a:endParaRPr lang="en-US" kern="1200" dirty="0">
              <a:solidFill>
                <a:schemeClr val="accent6">
                  <a:lumMod val="75000"/>
                </a:schemeClr>
              </a:solidFill>
            </a:endParaRPr>
          </a:p>
        </p:txBody>
      </p:sp>
      <p:sp>
        <p:nvSpPr>
          <p:cNvPr id="136194" name="Content Placeholder 2"/>
          <p:cNvSpPr>
            <a:spLocks noGrp="1"/>
          </p:cNvSpPr>
          <p:nvPr>
            <p:ph idx="1"/>
          </p:nvPr>
        </p:nvSpPr>
        <p:spPr/>
        <p:txBody>
          <a:bodyPr/>
          <a:lstStyle/>
          <a:p>
            <a:pPr eaLnBrk="1" hangingPunct="1"/>
            <a:r>
              <a:rPr lang="en-US" smtClean="0"/>
              <a:t>Some credit markets are still frozen</a:t>
            </a:r>
          </a:p>
          <a:p>
            <a:pPr eaLnBrk="1" hangingPunct="1"/>
            <a:r>
              <a:rPr lang="en-US" smtClean="0"/>
              <a:t>Many financial companies are still not able to issue unguaranteed debt</a:t>
            </a:r>
          </a:p>
          <a:p>
            <a:pPr eaLnBrk="1" hangingPunct="1"/>
            <a:r>
              <a:rPr lang="en-US" smtClean="0"/>
              <a:t>Unprecedented levels of support have been provided to help stabilize markets</a:t>
            </a:r>
          </a:p>
          <a:p>
            <a:pPr eaLnBrk="1" hangingPunct="1"/>
            <a:r>
              <a:rPr lang="en-US" smtClean="0"/>
              <a:t>Credit continues to underperform</a:t>
            </a:r>
          </a:p>
          <a:p>
            <a:pPr eaLnBrk="1" hangingPunct="1"/>
            <a:r>
              <a:rPr lang="en-US" smtClean="0"/>
              <a:t>Credit spreads are quite attractive, but the outlook is uncertain</a:t>
            </a:r>
          </a:p>
          <a:p>
            <a:pPr eaLnBrk="1" hangingPunct="1"/>
            <a:r>
              <a:rPr lang="en-US" smtClean="0"/>
              <a:t>Liquidity in some sectors is difficult to find</a:t>
            </a:r>
          </a:p>
          <a:p>
            <a:pPr eaLnBrk="1" hangingPunct="1"/>
            <a:r>
              <a:rPr lang="en-US" smtClean="0"/>
              <a:t>Sentiment remains negative, particularly in the financial sector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533400"/>
            <a:ext cx="7796212" cy="762000"/>
          </a:xfrm>
        </p:spPr>
        <p:txBody>
          <a:bodyPr/>
          <a:lstStyle/>
          <a:p>
            <a:pPr defTabSz="914608" eaLnBrk="1" hangingPunct="1">
              <a:defRPr/>
            </a:pPr>
            <a:r>
              <a:rPr lang="en-US" kern="1200" dirty="0" smtClean="0">
                <a:solidFill>
                  <a:schemeClr val="accent6">
                    <a:lumMod val="75000"/>
                  </a:schemeClr>
                </a:solidFill>
              </a:rPr>
              <a:t>Unguaranteed Financial Issuance has been Minimal</a:t>
            </a:r>
            <a:endParaRPr lang="en-US" kern="12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1371600" y="1600200"/>
          <a:ext cx="7204075"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137219" name="TextBox 4"/>
          <p:cNvSpPr txBox="1">
            <a:spLocks noChangeArrowheads="1"/>
          </p:cNvSpPr>
          <p:nvPr/>
        </p:nvSpPr>
        <p:spPr bwMode="auto">
          <a:xfrm>
            <a:off x="1676400" y="6324600"/>
            <a:ext cx="2971800" cy="230188"/>
          </a:xfrm>
          <a:prstGeom prst="rect">
            <a:avLst/>
          </a:prstGeom>
          <a:noFill/>
          <a:ln w="9525">
            <a:noFill/>
            <a:miter lim="800000"/>
            <a:headEnd/>
            <a:tailEnd/>
          </a:ln>
        </p:spPr>
        <p:txBody>
          <a:bodyPr>
            <a:spAutoFit/>
          </a:bodyPr>
          <a:lstStyle/>
          <a:p>
            <a:r>
              <a:rPr lang="en-US" sz="900"/>
              <a:t>Source: Barclays Capital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pPr defTabSz="914608" eaLnBrk="1" hangingPunct="1">
              <a:defRPr/>
            </a:pPr>
            <a:r>
              <a:rPr lang="en-US" kern="1200" dirty="0" smtClean="0">
                <a:solidFill>
                  <a:schemeClr val="accent6">
                    <a:lumMod val="75000"/>
                  </a:schemeClr>
                </a:solidFill>
              </a:rPr>
              <a:t>Access to the Credit Markets has been Company Specific</a:t>
            </a:r>
            <a:endParaRPr lang="en-US" kern="1200" dirty="0">
              <a:solidFill>
                <a:schemeClr val="accent6">
                  <a:lumMod val="75000"/>
                </a:schemeClr>
              </a:solidFill>
            </a:endParaRPr>
          </a:p>
        </p:txBody>
      </p:sp>
      <p:sp>
        <p:nvSpPr>
          <p:cNvPr id="138242" name="Text Placeholder 2"/>
          <p:cNvSpPr>
            <a:spLocks noGrp="1"/>
          </p:cNvSpPr>
          <p:nvPr>
            <p:ph type="body" idx="1"/>
          </p:nvPr>
        </p:nvSpPr>
        <p:spPr>
          <a:xfrm>
            <a:off x="1219200" y="1535113"/>
            <a:ext cx="3278188" cy="639762"/>
          </a:xfrm>
        </p:spPr>
        <p:txBody>
          <a:bodyPr/>
          <a:lstStyle/>
          <a:p>
            <a:pPr eaLnBrk="1" hangingPunct="1"/>
            <a:r>
              <a:rPr lang="en-US" smtClean="0"/>
              <a:t>2009 Top Issuers</a:t>
            </a:r>
          </a:p>
        </p:txBody>
      </p:sp>
      <p:sp>
        <p:nvSpPr>
          <p:cNvPr id="138243" name="Content Placeholder 3"/>
          <p:cNvSpPr>
            <a:spLocks noGrp="1"/>
          </p:cNvSpPr>
          <p:nvPr>
            <p:ph sz="half" idx="2"/>
          </p:nvPr>
        </p:nvSpPr>
        <p:spPr>
          <a:xfrm>
            <a:off x="1295400" y="2174875"/>
            <a:ext cx="3201988" cy="4073525"/>
          </a:xfrm>
        </p:spPr>
        <p:txBody>
          <a:bodyPr/>
          <a:lstStyle/>
          <a:p>
            <a:pPr marL="342900" indent="-342900" eaLnBrk="1" hangingPunct="1">
              <a:buFontTx/>
              <a:buAutoNum type="arabicParenR"/>
            </a:pPr>
            <a:r>
              <a:rPr lang="en-US" sz="1800" b="1" smtClean="0"/>
              <a:t> Pfizer</a:t>
            </a:r>
          </a:p>
          <a:p>
            <a:pPr marL="342900" indent="-342900" eaLnBrk="1" hangingPunct="1">
              <a:buFontTx/>
              <a:buAutoNum type="arabicParenR"/>
            </a:pPr>
            <a:r>
              <a:rPr lang="en-US" sz="1800" b="1" smtClean="0"/>
              <a:t> Roche</a:t>
            </a:r>
          </a:p>
          <a:p>
            <a:pPr marL="342900" indent="-342900" eaLnBrk="1" hangingPunct="1">
              <a:buFontTx/>
              <a:buAutoNum type="arabicParenR"/>
            </a:pPr>
            <a:r>
              <a:rPr lang="en-US" sz="1800" b="1" smtClean="0"/>
              <a:t> ConocoPhillips</a:t>
            </a:r>
          </a:p>
          <a:p>
            <a:pPr marL="342900" indent="-342900" eaLnBrk="1" hangingPunct="1">
              <a:buFontTx/>
              <a:buAutoNum type="arabicParenR"/>
            </a:pPr>
            <a:r>
              <a:rPr lang="en-US" sz="1800" b="1" smtClean="0"/>
              <a:t> AT&amp;T</a:t>
            </a:r>
          </a:p>
          <a:p>
            <a:pPr marL="342900" indent="-342900" eaLnBrk="1" hangingPunct="1">
              <a:buFontTx/>
              <a:buAutoNum type="arabicParenR"/>
            </a:pPr>
            <a:r>
              <a:rPr lang="en-US" sz="1800" b="1" smtClean="0"/>
              <a:t> Chevron</a:t>
            </a:r>
          </a:p>
          <a:p>
            <a:pPr marL="342900" indent="-342900" eaLnBrk="1" hangingPunct="1">
              <a:buFontTx/>
              <a:buAutoNum type="arabicParenR"/>
            </a:pPr>
            <a:r>
              <a:rPr lang="en-US" sz="1800" b="1" smtClean="0"/>
              <a:t> InBev</a:t>
            </a:r>
          </a:p>
          <a:p>
            <a:pPr marL="342900" indent="-342900" eaLnBrk="1" hangingPunct="1">
              <a:buFontTx/>
              <a:buAutoNum type="arabicParenR"/>
            </a:pPr>
            <a:r>
              <a:rPr lang="en-US" sz="1800" b="1" smtClean="0"/>
              <a:t> Novartis</a:t>
            </a:r>
          </a:p>
          <a:p>
            <a:pPr marL="342900" indent="-342900" eaLnBrk="1" hangingPunct="1">
              <a:buFontTx/>
              <a:buAutoNum type="arabicParenR"/>
            </a:pPr>
            <a:r>
              <a:rPr lang="en-US" sz="1800" b="1" smtClean="0"/>
              <a:t> Verizon</a:t>
            </a:r>
          </a:p>
          <a:p>
            <a:pPr marL="342900" indent="-342900" eaLnBrk="1" hangingPunct="1">
              <a:buFontTx/>
              <a:buAutoNum type="arabicParenR"/>
            </a:pPr>
            <a:r>
              <a:rPr lang="en-US" sz="1800" b="1" smtClean="0"/>
              <a:t> Altria</a:t>
            </a:r>
          </a:p>
          <a:p>
            <a:pPr marL="342900" indent="-342900" eaLnBrk="1" hangingPunct="1">
              <a:buFontTx/>
              <a:buAutoNum type="arabicParenR"/>
            </a:pPr>
            <a:r>
              <a:rPr lang="en-US" sz="1800" b="1" smtClean="0"/>
              <a:t> Cisco</a:t>
            </a:r>
          </a:p>
          <a:p>
            <a:pPr marL="342900" indent="-342900" eaLnBrk="1" hangingPunct="1">
              <a:buFontTx/>
              <a:buNone/>
            </a:pPr>
            <a:endParaRPr lang="en-US" smtClean="0"/>
          </a:p>
        </p:txBody>
      </p:sp>
      <p:sp>
        <p:nvSpPr>
          <p:cNvPr id="138244" name="Text Placeholder 4"/>
          <p:cNvSpPr>
            <a:spLocks noGrp="1"/>
          </p:cNvSpPr>
          <p:nvPr>
            <p:ph type="body" sz="quarter" idx="3"/>
          </p:nvPr>
        </p:nvSpPr>
        <p:spPr>
          <a:xfrm>
            <a:off x="4645025" y="1535113"/>
            <a:ext cx="4041775" cy="639762"/>
          </a:xfrm>
        </p:spPr>
        <p:txBody>
          <a:bodyPr/>
          <a:lstStyle/>
          <a:p>
            <a:pPr eaLnBrk="1" hangingPunct="1"/>
            <a:r>
              <a:rPr lang="en-US" smtClean="0"/>
              <a:t>2008 Top Issuers</a:t>
            </a:r>
          </a:p>
        </p:txBody>
      </p:sp>
      <p:sp>
        <p:nvSpPr>
          <p:cNvPr id="138245" name="Content Placeholder 5"/>
          <p:cNvSpPr>
            <a:spLocks noGrp="1"/>
          </p:cNvSpPr>
          <p:nvPr>
            <p:ph sz="quarter" idx="4"/>
          </p:nvPr>
        </p:nvSpPr>
        <p:spPr>
          <a:xfrm>
            <a:off x="4645025" y="2174875"/>
            <a:ext cx="4041775" cy="3951288"/>
          </a:xfrm>
        </p:spPr>
        <p:txBody>
          <a:bodyPr/>
          <a:lstStyle/>
          <a:p>
            <a:pPr marL="342900" indent="-342900" eaLnBrk="1" hangingPunct="1">
              <a:buFontTx/>
              <a:buAutoNum type="arabicParenR"/>
            </a:pPr>
            <a:r>
              <a:rPr lang="en-US" sz="1800" b="1" smtClean="0"/>
              <a:t> Citigroup</a:t>
            </a:r>
          </a:p>
          <a:p>
            <a:pPr marL="342900" indent="-342900" eaLnBrk="1" hangingPunct="1">
              <a:buFontTx/>
              <a:buAutoNum type="arabicParenR"/>
            </a:pPr>
            <a:r>
              <a:rPr lang="en-US" sz="1800" b="1" smtClean="0"/>
              <a:t> Bank of America</a:t>
            </a:r>
          </a:p>
          <a:p>
            <a:pPr marL="342900" indent="-342900" eaLnBrk="1" hangingPunct="1">
              <a:buFontTx/>
              <a:buAutoNum type="arabicParenR"/>
            </a:pPr>
            <a:r>
              <a:rPr lang="en-US" sz="1800" b="1" smtClean="0"/>
              <a:t> JP Morgan</a:t>
            </a:r>
          </a:p>
          <a:p>
            <a:pPr marL="342900" indent="-342900" eaLnBrk="1" hangingPunct="1">
              <a:buFontTx/>
              <a:buAutoNum type="arabicParenR"/>
            </a:pPr>
            <a:r>
              <a:rPr lang="en-US" sz="1800" b="1" smtClean="0"/>
              <a:t> GECC</a:t>
            </a:r>
          </a:p>
          <a:p>
            <a:pPr marL="342900" indent="-342900" eaLnBrk="1" hangingPunct="1">
              <a:buFontTx/>
              <a:buAutoNum type="arabicParenR"/>
            </a:pPr>
            <a:r>
              <a:rPr lang="en-US" sz="1800" b="1" smtClean="0"/>
              <a:t> Deutsch Bank</a:t>
            </a:r>
          </a:p>
          <a:p>
            <a:pPr marL="342900" indent="-342900" eaLnBrk="1" hangingPunct="1">
              <a:buFontTx/>
              <a:buAutoNum type="arabicParenR"/>
            </a:pPr>
            <a:r>
              <a:rPr lang="en-US" sz="1800" b="1" smtClean="0"/>
              <a:t> Wachovia</a:t>
            </a:r>
          </a:p>
          <a:p>
            <a:pPr marL="342900" indent="-342900" eaLnBrk="1" hangingPunct="1">
              <a:buFontTx/>
              <a:buAutoNum type="arabicParenR"/>
            </a:pPr>
            <a:r>
              <a:rPr lang="en-US" sz="1800" b="1" smtClean="0"/>
              <a:t> Merrill Lynch</a:t>
            </a:r>
          </a:p>
          <a:p>
            <a:pPr marL="342900" indent="-342900" eaLnBrk="1" hangingPunct="1">
              <a:buFontTx/>
              <a:buAutoNum type="arabicParenR"/>
            </a:pPr>
            <a:r>
              <a:rPr lang="en-US" sz="1800" b="1" smtClean="0"/>
              <a:t> Verizon</a:t>
            </a:r>
          </a:p>
          <a:p>
            <a:pPr marL="342900" indent="-342900" eaLnBrk="1" hangingPunct="1">
              <a:buFontTx/>
              <a:buAutoNum type="arabicParenR"/>
            </a:pPr>
            <a:r>
              <a:rPr lang="en-US" sz="1800" b="1" smtClean="0"/>
              <a:t> Wells Fargo</a:t>
            </a:r>
          </a:p>
          <a:p>
            <a:pPr marL="342900" indent="-342900" eaLnBrk="1" hangingPunct="1">
              <a:buFontTx/>
              <a:buAutoNum type="arabicParenR"/>
            </a:pPr>
            <a:r>
              <a:rPr lang="en-US" sz="1800" b="1" smtClean="0"/>
              <a:t> Morgan Stanley</a:t>
            </a:r>
          </a:p>
        </p:txBody>
      </p:sp>
      <p:sp>
        <p:nvSpPr>
          <p:cNvPr id="138246" name="TextBox 6"/>
          <p:cNvSpPr txBox="1">
            <a:spLocks noChangeArrowheads="1"/>
          </p:cNvSpPr>
          <p:nvPr/>
        </p:nvSpPr>
        <p:spPr bwMode="auto">
          <a:xfrm>
            <a:off x="1447800" y="6400800"/>
            <a:ext cx="2590800" cy="230188"/>
          </a:xfrm>
          <a:prstGeom prst="rect">
            <a:avLst/>
          </a:prstGeom>
          <a:noFill/>
          <a:ln w="9525">
            <a:noFill/>
            <a:miter lim="800000"/>
            <a:headEnd/>
            <a:tailEnd/>
          </a:ln>
        </p:spPr>
        <p:txBody>
          <a:bodyPr>
            <a:spAutoFit/>
          </a:bodyPr>
          <a:lstStyle/>
          <a:p>
            <a:r>
              <a:rPr lang="en-US" sz="900"/>
              <a:t>Source: Merrill Lynch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608" eaLnBrk="1" hangingPunct="1">
              <a:defRPr/>
            </a:pPr>
            <a:r>
              <a:rPr lang="en-US" kern="1200" dirty="0" smtClean="0">
                <a:solidFill>
                  <a:schemeClr val="accent6">
                    <a:lumMod val="75000"/>
                  </a:schemeClr>
                </a:solidFill>
              </a:rPr>
              <a:t>Commercial Paper Yields Reflect Credit Freeze</a:t>
            </a:r>
            <a:endParaRPr lang="en-US" kern="1200" dirty="0">
              <a:solidFill>
                <a:schemeClr val="accent6">
                  <a:lumMod val="75000"/>
                </a:schemeClr>
              </a:solidFill>
            </a:endParaRPr>
          </a:p>
        </p:txBody>
      </p:sp>
      <p:pic>
        <p:nvPicPr>
          <p:cNvPr id="139266" name="Picture 10"/>
          <p:cNvPicPr>
            <a:picLocks noChangeAspect="1" noChangeArrowheads="1"/>
          </p:cNvPicPr>
          <p:nvPr/>
        </p:nvPicPr>
        <p:blipFill>
          <a:blip r:embed="rId2"/>
          <a:srcRect/>
          <a:stretch>
            <a:fillRect/>
          </a:stretch>
        </p:blipFill>
        <p:spPr bwMode="auto">
          <a:xfrm>
            <a:off x="1360488" y="1676400"/>
            <a:ext cx="6423025" cy="4389438"/>
          </a:xfrm>
          <a:prstGeom prst="rect">
            <a:avLst/>
          </a:prstGeom>
          <a:noFill/>
          <a:ln w="9525">
            <a:noFill/>
            <a:miter lim="800000"/>
            <a:headEnd/>
            <a:tailEnd/>
          </a:ln>
        </p:spPr>
      </p:pic>
      <p:sp>
        <p:nvSpPr>
          <p:cNvPr id="139267" name="TextBox 4"/>
          <p:cNvSpPr txBox="1">
            <a:spLocks noChangeArrowheads="1"/>
          </p:cNvSpPr>
          <p:nvPr/>
        </p:nvSpPr>
        <p:spPr bwMode="auto">
          <a:xfrm>
            <a:off x="1676400" y="6248400"/>
            <a:ext cx="2819400" cy="230188"/>
          </a:xfrm>
          <a:prstGeom prst="rect">
            <a:avLst/>
          </a:prstGeom>
          <a:noFill/>
          <a:ln w="9525">
            <a:noFill/>
            <a:miter lim="800000"/>
            <a:headEnd/>
            <a:tailEnd/>
          </a:ln>
        </p:spPr>
        <p:txBody>
          <a:bodyPr>
            <a:spAutoFit/>
          </a:bodyPr>
          <a:lstStyle/>
          <a:p>
            <a:r>
              <a:rPr lang="en-US" sz="900"/>
              <a:t>Source: Bloomberg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388" y="533400"/>
            <a:ext cx="7350125" cy="838200"/>
          </a:xfrm>
        </p:spPr>
        <p:txBody>
          <a:bodyPr/>
          <a:lstStyle/>
          <a:p>
            <a:pPr defTabSz="914608" eaLnBrk="1" hangingPunct="1">
              <a:defRPr/>
            </a:pPr>
            <a:r>
              <a:rPr lang="en-US" kern="1200" dirty="0" smtClean="0">
                <a:solidFill>
                  <a:schemeClr val="accent6">
                    <a:lumMod val="75000"/>
                  </a:schemeClr>
                </a:solidFill>
              </a:rPr>
              <a:t>Commercial Paper Outstanding Contracted as the Economy Deleveraged</a:t>
            </a:r>
            <a:endParaRPr lang="en-US" kern="1200" dirty="0">
              <a:solidFill>
                <a:schemeClr val="accent6">
                  <a:lumMod val="75000"/>
                </a:schemeClr>
              </a:solidFill>
            </a:endParaRPr>
          </a:p>
        </p:txBody>
      </p:sp>
      <p:pic>
        <p:nvPicPr>
          <p:cNvPr id="140290" name="Picture 4"/>
          <p:cNvPicPr>
            <a:picLocks noChangeAspect="1" noChangeArrowheads="1"/>
          </p:cNvPicPr>
          <p:nvPr/>
        </p:nvPicPr>
        <p:blipFill>
          <a:blip r:embed="rId2"/>
          <a:srcRect/>
          <a:stretch>
            <a:fillRect/>
          </a:stretch>
        </p:blipFill>
        <p:spPr bwMode="auto">
          <a:xfrm>
            <a:off x="1360488" y="1676400"/>
            <a:ext cx="6423025"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3"/>
          <p:cNvSpPr txBox="1">
            <a:spLocks noChangeArrowheads="1"/>
          </p:cNvSpPr>
          <p:nvPr/>
        </p:nvSpPr>
        <p:spPr bwMode="auto">
          <a:xfrm>
            <a:off x="3671888" y="1758950"/>
            <a:ext cx="1939925" cy="307975"/>
          </a:xfrm>
          <a:prstGeom prst="rect">
            <a:avLst/>
          </a:prstGeom>
          <a:noFill/>
          <a:ln w="9525">
            <a:noFill/>
            <a:miter lim="800000"/>
            <a:headEnd/>
            <a:tailEnd/>
          </a:ln>
        </p:spPr>
        <p:txBody>
          <a:bodyPr lIns="91429" tIns="45714" rIns="91429" bIns="45714">
            <a:spAutoFit/>
          </a:bodyPr>
          <a:lstStyle/>
          <a:p>
            <a:pPr algn="ctr" eaLnBrk="0" fontAlgn="auto" hangingPunct="0">
              <a:spcBef>
                <a:spcPts val="0"/>
              </a:spcBef>
              <a:spcAft>
                <a:spcPts val="0"/>
              </a:spcAft>
              <a:defRPr/>
            </a:pPr>
            <a:r>
              <a:rPr lang="en-US" sz="1400" b="1" dirty="0">
                <a:latin typeface="+mj-lt"/>
                <a:cs typeface="+mn-cs"/>
              </a:rPr>
              <a:t>1990 to 2007</a:t>
            </a:r>
          </a:p>
        </p:txBody>
      </p:sp>
      <p:graphicFrame>
        <p:nvGraphicFramePr>
          <p:cNvPr id="5" name="Table 4"/>
          <p:cNvGraphicFramePr>
            <a:graphicFrameLocks noGrp="1"/>
          </p:cNvGraphicFramePr>
          <p:nvPr/>
        </p:nvGraphicFramePr>
        <p:xfrm>
          <a:off x="152400" y="2005013"/>
          <a:ext cx="8847138" cy="3302000"/>
        </p:xfrm>
        <a:graphic>
          <a:graphicData uri="http://schemas.openxmlformats.org/drawingml/2006/table">
            <a:tbl>
              <a:tblPr firstRow="1" bandRow="1">
                <a:tableStyleId>{5C22544A-7EE6-4342-B048-85BDC9FD1C3A}</a:tableStyleId>
              </a:tblPr>
              <a:tblGrid>
                <a:gridCol w="1015174"/>
                <a:gridCol w="406565"/>
                <a:gridCol w="406565"/>
                <a:gridCol w="406565"/>
                <a:gridCol w="406565"/>
                <a:gridCol w="406565"/>
                <a:gridCol w="406565"/>
                <a:gridCol w="406565"/>
                <a:gridCol w="406565"/>
                <a:gridCol w="406565"/>
                <a:gridCol w="406565"/>
                <a:gridCol w="406565"/>
                <a:gridCol w="393886"/>
                <a:gridCol w="419244"/>
                <a:gridCol w="406565"/>
                <a:gridCol w="406565"/>
                <a:gridCol w="406565"/>
                <a:gridCol w="406565"/>
                <a:gridCol w="406565"/>
                <a:gridCol w="513341"/>
              </a:tblGrid>
              <a:tr h="396425">
                <a:tc>
                  <a:txBody>
                    <a:bodyPr/>
                    <a:lstStyle/>
                    <a:p>
                      <a:pPr algn="ctr"/>
                      <a:r>
                        <a:rPr lang="en-US" sz="1400" b="1" dirty="0" smtClean="0">
                          <a:solidFill>
                            <a:schemeClr val="bg1"/>
                          </a:solidFill>
                        </a:rPr>
                        <a:t>Sector</a:t>
                      </a:r>
                      <a:endParaRPr lang="en-US" sz="1400" b="1" dirty="0">
                        <a:solidFill>
                          <a:schemeClr val="bg1"/>
                        </a:solidFill>
                      </a:endParaRPr>
                    </a:p>
                  </a:txBody>
                  <a:tcPr marL="41564" marR="41564" marT="80682" marB="80682" anchor="ctr">
                    <a:solidFill>
                      <a:srgbClr val="003366"/>
                    </a:solidFill>
                  </a:tcPr>
                </a:tc>
                <a:tc>
                  <a:txBody>
                    <a:bodyPr/>
                    <a:lstStyle/>
                    <a:p>
                      <a:pPr algn="ctr"/>
                      <a:r>
                        <a:rPr lang="en-US" sz="1400" dirty="0" smtClean="0"/>
                        <a:t>90</a:t>
                      </a:r>
                      <a:endParaRPr lang="en-US" sz="1400" dirty="0"/>
                    </a:p>
                  </a:txBody>
                  <a:tcPr marL="41564" marR="41564" marT="80682" marB="80682" anchor="ctr">
                    <a:solidFill>
                      <a:srgbClr val="003366"/>
                    </a:solidFill>
                  </a:tcPr>
                </a:tc>
                <a:tc>
                  <a:txBody>
                    <a:bodyPr/>
                    <a:lstStyle/>
                    <a:p>
                      <a:pPr algn="ctr"/>
                      <a:r>
                        <a:rPr lang="en-US" sz="1400" dirty="0" smtClean="0"/>
                        <a:t>91</a:t>
                      </a:r>
                      <a:endParaRPr lang="en-US" sz="1400" dirty="0"/>
                    </a:p>
                  </a:txBody>
                  <a:tcPr marL="41564" marR="41564" marT="80682" marB="80682" anchor="ctr">
                    <a:solidFill>
                      <a:srgbClr val="003366"/>
                    </a:solidFill>
                  </a:tcPr>
                </a:tc>
                <a:tc>
                  <a:txBody>
                    <a:bodyPr/>
                    <a:lstStyle/>
                    <a:p>
                      <a:pPr algn="ctr"/>
                      <a:r>
                        <a:rPr lang="en-US" sz="1400" dirty="0" smtClean="0"/>
                        <a:t>92</a:t>
                      </a:r>
                      <a:endParaRPr lang="en-US" sz="1400" dirty="0"/>
                    </a:p>
                  </a:txBody>
                  <a:tcPr marL="41564" marR="41564" marT="80682" marB="80682" anchor="ctr">
                    <a:solidFill>
                      <a:srgbClr val="003366"/>
                    </a:solidFill>
                  </a:tcPr>
                </a:tc>
                <a:tc>
                  <a:txBody>
                    <a:bodyPr/>
                    <a:lstStyle/>
                    <a:p>
                      <a:pPr algn="ctr"/>
                      <a:r>
                        <a:rPr lang="en-US" sz="1400" dirty="0" smtClean="0"/>
                        <a:t>93</a:t>
                      </a:r>
                      <a:endParaRPr lang="en-US" sz="1400" dirty="0"/>
                    </a:p>
                  </a:txBody>
                  <a:tcPr marL="41564" marR="41564" marT="80682" marB="80682" anchor="ctr">
                    <a:solidFill>
                      <a:srgbClr val="003366"/>
                    </a:solidFill>
                  </a:tcPr>
                </a:tc>
                <a:tc>
                  <a:txBody>
                    <a:bodyPr/>
                    <a:lstStyle/>
                    <a:p>
                      <a:pPr algn="ctr"/>
                      <a:r>
                        <a:rPr lang="en-US" sz="1400" dirty="0" smtClean="0"/>
                        <a:t>94</a:t>
                      </a:r>
                      <a:endParaRPr lang="en-US" sz="1400" dirty="0"/>
                    </a:p>
                  </a:txBody>
                  <a:tcPr marL="41564" marR="41564" marT="80682" marB="80682" anchor="ctr">
                    <a:solidFill>
                      <a:srgbClr val="003366"/>
                    </a:solidFill>
                  </a:tcPr>
                </a:tc>
                <a:tc>
                  <a:txBody>
                    <a:bodyPr/>
                    <a:lstStyle/>
                    <a:p>
                      <a:pPr algn="ctr"/>
                      <a:r>
                        <a:rPr lang="en-US" sz="1400" dirty="0" smtClean="0"/>
                        <a:t>95</a:t>
                      </a:r>
                      <a:endParaRPr lang="en-US" sz="1400" dirty="0"/>
                    </a:p>
                  </a:txBody>
                  <a:tcPr marL="41564" marR="41564" marT="80682" marB="80682" anchor="ctr">
                    <a:solidFill>
                      <a:srgbClr val="003366"/>
                    </a:solidFill>
                  </a:tcPr>
                </a:tc>
                <a:tc>
                  <a:txBody>
                    <a:bodyPr/>
                    <a:lstStyle/>
                    <a:p>
                      <a:pPr algn="ctr"/>
                      <a:r>
                        <a:rPr lang="en-US" sz="1400" dirty="0" smtClean="0"/>
                        <a:t>96</a:t>
                      </a:r>
                      <a:endParaRPr lang="en-US" sz="1400" dirty="0"/>
                    </a:p>
                  </a:txBody>
                  <a:tcPr marL="41564" marR="41564" marT="80682" marB="80682" anchor="ctr">
                    <a:solidFill>
                      <a:srgbClr val="003366"/>
                    </a:solidFill>
                  </a:tcPr>
                </a:tc>
                <a:tc>
                  <a:txBody>
                    <a:bodyPr/>
                    <a:lstStyle/>
                    <a:p>
                      <a:pPr algn="ctr"/>
                      <a:r>
                        <a:rPr lang="en-US" sz="1400" dirty="0" smtClean="0"/>
                        <a:t>97</a:t>
                      </a:r>
                      <a:endParaRPr lang="en-US" sz="1400" dirty="0"/>
                    </a:p>
                  </a:txBody>
                  <a:tcPr marL="41564" marR="41564" marT="80682" marB="80682" anchor="ctr">
                    <a:solidFill>
                      <a:srgbClr val="003366"/>
                    </a:solidFill>
                  </a:tcPr>
                </a:tc>
                <a:tc>
                  <a:txBody>
                    <a:bodyPr/>
                    <a:lstStyle/>
                    <a:p>
                      <a:pPr algn="ctr"/>
                      <a:r>
                        <a:rPr lang="en-US" sz="1400" dirty="0" smtClean="0"/>
                        <a:t>98</a:t>
                      </a:r>
                      <a:endParaRPr lang="en-US" sz="1400" dirty="0"/>
                    </a:p>
                  </a:txBody>
                  <a:tcPr marL="41564" marR="41564" marT="80682" marB="80682" anchor="ctr">
                    <a:solidFill>
                      <a:srgbClr val="003366"/>
                    </a:solidFill>
                  </a:tcPr>
                </a:tc>
                <a:tc>
                  <a:txBody>
                    <a:bodyPr/>
                    <a:lstStyle/>
                    <a:p>
                      <a:pPr algn="ctr"/>
                      <a:r>
                        <a:rPr lang="en-US" sz="1400" dirty="0" smtClean="0"/>
                        <a:t>99</a:t>
                      </a:r>
                      <a:endParaRPr lang="en-US" sz="1400" dirty="0"/>
                    </a:p>
                  </a:txBody>
                  <a:tcPr marL="41564" marR="41564" marT="80682" marB="80682" anchor="ctr">
                    <a:solidFill>
                      <a:srgbClr val="003366"/>
                    </a:solidFill>
                  </a:tcPr>
                </a:tc>
                <a:tc>
                  <a:txBody>
                    <a:bodyPr/>
                    <a:lstStyle/>
                    <a:p>
                      <a:pPr algn="ctr"/>
                      <a:r>
                        <a:rPr lang="en-US" sz="1400" dirty="0" smtClean="0"/>
                        <a:t>00</a:t>
                      </a:r>
                      <a:endParaRPr lang="en-US" sz="1400" dirty="0"/>
                    </a:p>
                  </a:txBody>
                  <a:tcPr marL="41564" marR="41564" marT="80682" marB="80682" anchor="ctr">
                    <a:solidFill>
                      <a:srgbClr val="003366"/>
                    </a:solidFill>
                  </a:tcPr>
                </a:tc>
                <a:tc>
                  <a:txBody>
                    <a:bodyPr/>
                    <a:lstStyle/>
                    <a:p>
                      <a:pPr algn="ctr"/>
                      <a:r>
                        <a:rPr lang="en-US" sz="1400" dirty="0" smtClean="0"/>
                        <a:t>01</a:t>
                      </a:r>
                      <a:endParaRPr lang="en-US" sz="1400" dirty="0"/>
                    </a:p>
                  </a:txBody>
                  <a:tcPr marL="41564" marR="41564" marT="80682" marB="80682" anchor="ctr">
                    <a:solidFill>
                      <a:srgbClr val="003366"/>
                    </a:solidFill>
                  </a:tcPr>
                </a:tc>
                <a:tc>
                  <a:txBody>
                    <a:bodyPr/>
                    <a:lstStyle/>
                    <a:p>
                      <a:pPr algn="ctr"/>
                      <a:r>
                        <a:rPr lang="en-US" sz="1400" dirty="0" smtClean="0"/>
                        <a:t>02</a:t>
                      </a:r>
                      <a:endParaRPr lang="en-US" sz="1400" dirty="0"/>
                    </a:p>
                  </a:txBody>
                  <a:tcPr marL="41564" marR="41564" marT="80682" marB="80682" anchor="ctr">
                    <a:solidFill>
                      <a:srgbClr val="003366"/>
                    </a:solidFill>
                  </a:tcPr>
                </a:tc>
                <a:tc>
                  <a:txBody>
                    <a:bodyPr/>
                    <a:lstStyle/>
                    <a:p>
                      <a:pPr algn="ctr"/>
                      <a:r>
                        <a:rPr lang="en-US" sz="1400" dirty="0" smtClean="0"/>
                        <a:t>03</a:t>
                      </a:r>
                      <a:endParaRPr lang="en-US" sz="1400" dirty="0"/>
                    </a:p>
                  </a:txBody>
                  <a:tcPr marL="41564" marR="41564" marT="80682" marB="80682" anchor="ctr">
                    <a:solidFill>
                      <a:srgbClr val="003366"/>
                    </a:solidFill>
                  </a:tcPr>
                </a:tc>
                <a:tc>
                  <a:txBody>
                    <a:bodyPr/>
                    <a:lstStyle/>
                    <a:p>
                      <a:pPr algn="ctr"/>
                      <a:r>
                        <a:rPr lang="en-US" sz="1400" dirty="0" smtClean="0"/>
                        <a:t>04</a:t>
                      </a:r>
                      <a:endParaRPr lang="en-US" sz="1400" dirty="0"/>
                    </a:p>
                  </a:txBody>
                  <a:tcPr marL="41564" marR="41564" marT="80682" marB="80682" anchor="ctr">
                    <a:solidFill>
                      <a:srgbClr val="003366"/>
                    </a:solidFill>
                  </a:tcPr>
                </a:tc>
                <a:tc>
                  <a:txBody>
                    <a:bodyPr/>
                    <a:lstStyle/>
                    <a:p>
                      <a:pPr algn="ctr"/>
                      <a:r>
                        <a:rPr lang="en-US" sz="1400" dirty="0" smtClean="0"/>
                        <a:t>05</a:t>
                      </a:r>
                      <a:endParaRPr lang="en-US" sz="1400" dirty="0"/>
                    </a:p>
                  </a:txBody>
                  <a:tcPr marL="41564" marR="41564" marT="80682" marB="80682" anchor="ctr">
                    <a:solidFill>
                      <a:srgbClr val="003366"/>
                    </a:solidFill>
                  </a:tcPr>
                </a:tc>
                <a:tc>
                  <a:txBody>
                    <a:bodyPr/>
                    <a:lstStyle/>
                    <a:p>
                      <a:pPr algn="ctr"/>
                      <a:r>
                        <a:rPr lang="en-US" sz="1400" dirty="0" smtClean="0"/>
                        <a:t>06</a:t>
                      </a:r>
                      <a:endParaRPr lang="en-US" sz="1400" dirty="0"/>
                    </a:p>
                  </a:txBody>
                  <a:tcPr marL="41564" marR="41564" marT="80682" marB="80682" anchor="ctr">
                    <a:solidFill>
                      <a:srgbClr val="003366"/>
                    </a:solidFill>
                  </a:tcPr>
                </a:tc>
                <a:tc>
                  <a:txBody>
                    <a:bodyPr/>
                    <a:lstStyle/>
                    <a:p>
                      <a:pPr algn="ctr"/>
                      <a:r>
                        <a:rPr lang="en-US" sz="1400" dirty="0" smtClean="0"/>
                        <a:t>07</a:t>
                      </a:r>
                      <a:endParaRPr lang="en-US" sz="1400" dirty="0"/>
                    </a:p>
                  </a:txBody>
                  <a:tcPr marL="41564" marR="41564" marT="80682" marB="80682" anchor="ctr">
                    <a:solidFill>
                      <a:srgbClr val="003366"/>
                    </a:solidFill>
                  </a:tcPr>
                </a:tc>
                <a:tc>
                  <a:txBody>
                    <a:bodyPr/>
                    <a:lstStyle/>
                    <a:p>
                      <a:pPr algn="ctr"/>
                      <a:r>
                        <a:rPr lang="en-US" sz="1400" dirty="0" smtClean="0"/>
                        <a:t>08</a:t>
                      </a:r>
                      <a:endParaRPr lang="en-US" sz="1400" dirty="0"/>
                    </a:p>
                  </a:txBody>
                  <a:tcPr marL="41564" marR="41564" marT="80682" marB="80682" anchor="ctr">
                    <a:solidFill>
                      <a:srgbClr val="003366"/>
                    </a:solidFill>
                  </a:tcPr>
                </a:tc>
              </a:tr>
              <a:tr h="591671">
                <a:tc>
                  <a:txBody>
                    <a:bodyPr/>
                    <a:lstStyle/>
                    <a:p>
                      <a:pPr algn="ctr"/>
                      <a:r>
                        <a:rPr lang="en-US" sz="1400" b="1" dirty="0" smtClean="0">
                          <a:solidFill>
                            <a:schemeClr val="bg1"/>
                          </a:solidFill>
                        </a:rPr>
                        <a:t>Federal</a:t>
                      </a:r>
                      <a:br>
                        <a:rPr lang="en-US" sz="1400" b="1" dirty="0" smtClean="0">
                          <a:solidFill>
                            <a:schemeClr val="bg1"/>
                          </a:solidFill>
                        </a:rPr>
                      </a:br>
                      <a:r>
                        <a:rPr lang="en-US" sz="1400" b="1" dirty="0" smtClean="0">
                          <a:solidFill>
                            <a:schemeClr val="bg1"/>
                          </a:solidFill>
                        </a:rPr>
                        <a:t>Agency</a:t>
                      </a:r>
                      <a:endParaRPr lang="en-US" sz="1400" b="1" dirty="0">
                        <a:solidFill>
                          <a:schemeClr val="bg1"/>
                        </a:solidFill>
                      </a:endParaRPr>
                    </a:p>
                  </a:txBody>
                  <a:tcPr marL="41564" marR="41564" marT="80682" marB="80682" anchor="ctr">
                    <a:solidFill>
                      <a:srgbClr val="003366"/>
                    </a:solidFill>
                  </a:tcPr>
                </a:tc>
                <a:tc>
                  <a:txBody>
                    <a:bodyPr/>
                    <a:lstStyle/>
                    <a:p>
                      <a:pPr algn="ctr" fontAlgn="b"/>
                      <a:r>
                        <a:rPr lang="en-US" sz="1200" b="1" i="0" u="none" strike="noStrike" dirty="0">
                          <a:latin typeface="+mn-lt"/>
                        </a:rPr>
                        <a:t>40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-11</a:t>
                      </a:r>
                    </a:p>
                  </a:txBody>
                  <a:tcPr marL="41564" marR="41564" marT="80682" marB="80682" anchor="ctr">
                    <a:solidFill>
                      <a:srgbClr val="FFA7B8"/>
                    </a:solidFill>
                  </a:tcPr>
                </a:tc>
                <a:tc>
                  <a:txBody>
                    <a:bodyPr/>
                    <a:lstStyle/>
                    <a:p>
                      <a:pPr algn="ctr" fontAlgn="b"/>
                      <a:r>
                        <a:rPr lang="en-US" sz="1200" b="1" i="0" u="none" strike="noStrike" dirty="0">
                          <a:latin typeface="+mn-lt"/>
                        </a:rPr>
                        <a:t>-10</a:t>
                      </a:r>
                    </a:p>
                  </a:txBody>
                  <a:tcPr marL="41564" marR="41564" marT="80682" marB="80682" anchor="ctr">
                    <a:solidFill>
                      <a:srgbClr val="FFA7B8"/>
                    </a:solidFill>
                  </a:tcPr>
                </a:tc>
                <a:tc>
                  <a:txBody>
                    <a:bodyPr/>
                    <a:lstStyle/>
                    <a:p>
                      <a:pPr algn="ctr" fontAlgn="b"/>
                      <a:r>
                        <a:rPr lang="en-US" sz="1200" b="1" i="0" u="none" strike="noStrike" dirty="0">
                          <a:latin typeface="+mn-lt"/>
                        </a:rPr>
                        <a:t>15</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27</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-43</a:t>
                      </a:r>
                    </a:p>
                  </a:txBody>
                  <a:tcPr marL="41564" marR="41564" marT="80682" marB="80682" anchor="ctr">
                    <a:solidFill>
                      <a:srgbClr val="FFA7B8"/>
                    </a:solidFill>
                  </a:tcPr>
                </a:tc>
                <a:tc>
                  <a:txBody>
                    <a:bodyPr/>
                    <a:lstStyle/>
                    <a:p>
                      <a:pPr algn="ctr" fontAlgn="b"/>
                      <a:r>
                        <a:rPr lang="en-US" sz="1200" b="1" i="0" u="none" strike="noStrike" dirty="0">
                          <a:latin typeface="+mn-lt"/>
                        </a:rPr>
                        <a:t>59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a:t>
                      </a:r>
                    </a:p>
                  </a:txBody>
                  <a:tcPr marL="41564" marR="41564" marT="80682" marB="80682" anchor="ctr">
                    <a:solidFill>
                      <a:srgbClr val="FFA7B8"/>
                    </a:solidFill>
                  </a:tcPr>
                </a:tc>
                <a:tc>
                  <a:txBody>
                    <a:bodyPr/>
                    <a:lstStyle/>
                    <a:p>
                      <a:pPr algn="ctr" fontAlgn="b"/>
                      <a:r>
                        <a:rPr lang="en-US" sz="1200" b="1" i="0" u="none" strike="noStrike" dirty="0">
                          <a:latin typeface="+mn-lt"/>
                        </a:rPr>
                        <a:t>-58</a:t>
                      </a:r>
                    </a:p>
                  </a:txBody>
                  <a:tcPr marL="41564" marR="41564" marT="80682" marB="80682" anchor="ctr">
                    <a:solidFill>
                      <a:srgbClr val="FFA7B8"/>
                    </a:solidFill>
                  </a:tcPr>
                </a:tc>
                <a:tc>
                  <a:txBody>
                    <a:bodyPr/>
                    <a:lstStyle/>
                    <a:p>
                      <a:pPr algn="ctr" fontAlgn="b"/>
                      <a:r>
                        <a:rPr lang="en-US" sz="1200" b="1" i="0" u="none" strike="noStrike" dirty="0">
                          <a:latin typeface="+mn-lt"/>
                        </a:rPr>
                        <a:t>42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44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41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73</a:t>
                      </a:r>
                    </a:p>
                  </a:txBody>
                  <a:tcPr marL="41564" marR="41564" marT="80682" marB="80682" anchor="ctr">
                    <a:solidFill>
                      <a:schemeClr val="bg1">
                        <a:lumMod val="85000"/>
                      </a:schemeClr>
                    </a:solidFill>
                  </a:tcPr>
                </a:tc>
                <a:tc>
                  <a:txBody>
                    <a:bodyPr/>
                    <a:lstStyle/>
                    <a:p>
                      <a:pPr marL="0" algn="ctr" defTabSz="820583" rtl="0" eaLnBrk="1" fontAlgn="b" latinLnBrk="0" hangingPunct="1"/>
                      <a:r>
                        <a:rPr lang="en-US" sz="1200" b="1" i="0" u="none" strike="noStrike" kern="1200" dirty="0">
                          <a:solidFill>
                            <a:schemeClr val="dk1"/>
                          </a:solidFill>
                          <a:latin typeface="+mn-lt"/>
                          <a:ea typeface="+mn-ea"/>
                          <a:cs typeface="+mn-cs"/>
                        </a:rPr>
                        <a:t>-89</a:t>
                      </a:r>
                    </a:p>
                  </a:txBody>
                  <a:tcPr marL="41564" marR="41564" marT="80682" marB="80682" anchor="ctr">
                    <a:solidFill>
                      <a:srgbClr val="FFA7B8"/>
                    </a:solidFill>
                  </a:tcPr>
                </a:tc>
                <a:tc>
                  <a:txBody>
                    <a:bodyPr/>
                    <a:lstStyle/>
                    <a:p>
                      <a:pPr algn="ctr" fontAlgn="b"/>
                      <a:r>
                        <a:rPr lang="en-US" sz="1200" b="1" i="0" u="none" strike="noStrike" dirty="0" smtClean="0">
                          <a:solidFill>
                            <a:schemeClr val="bg1"/>
                          </a:solidFill>
                          <a:latin typeface="+mn-lt"/>
                        </a:rPr>
                        <a:t>-107</a:t>
                      </a:r>
                      <a:endParaRPr lang="en-US" sz="1200" b="1" i="0" u="none" strike="noStrike" dirty="0">
                        <a:solidFill>
                          <a:schemeClr val="bg1"/>
                        </a:solidFill>
                        <a:latin typeface="+mn-lt"/>
                      </a:endParaRPr>
                    </a:p>
                  </a:txBody>
                  <a:tcPr marL="41564" marR="41564" marT="80682" marB="80682" anchor="ctr">
                    <a:solidFill>
                      <a:srgbClr val="A50021"/>
                    </a:solidFill>
                  </a:tcPr>
                </a:tc>
              </a:tr>
              <a:tr h="539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MBS</a:t>
                      </a:r>
                    </a:p>
                  </a:txBody>
                  <a:tcPr marL="41564" marR="41564" marT="80682" marB="80682" anchor="ctr">
                    <a:solidFill>
                      <a:srgbClr val="003366"/>
                    </a:solidFill>
                  </a:tcPr>
                </a:tc>
                <a:tc>
                  <a:txBody>
                    <a:bodyPr/>
                    <a:lstStyle/>
                    <a:p>
                      <a:pPr algn="ctr" fontAlgn="b"/>
                      <a:r>
                        <a:rPr lang="en-US" sz="1200" b="1" i="0" u="none" strike="noStrike" dirty="0">
                          <a:latin typeface="+mn-lt"/>
                        </a:rPr>
                        <a:t>---</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133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142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164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95</a:t>
                      </a:r>
                    </a:p>
                  </a:txBody>
                  <a:tcPr marL="41564" marR="41564" marT="80682" marB="80682" anchor="ctr">
                    <a:solidFill>
                      <a:schemeClr val="bg1">
                        <a:lumMod val="85000"/>
                      </a:schemeClr>
                    </a:solidFill>
                  </a:tcPr>
                </a:tc>
                <a:tc>
                  <a:txBody>
                    <a:bodyPr/>
                    <a:lstStyle/>
                    <a:p>
                      <a:pPr algn="ctr" fontAlgn="b"/>
                      <a:r>
                        <a:rPr lang="en-US" sz="1200" b="1" i="0" u="none" strike="noStrike" dirty="0">
                          <a:solidFill>
                            <a:schemeClr val="bg1"/>
                          </a:solidFill>
                          <a:latin typeface="+mn-lt"/>
                        </a:rPr>
                        <a:t>-135</a:t>
                      </a:r>
                    </a:p>
                  </a:txBody>
                  <a:tcPr marL="41564" marR="41564" marT="80682" marB="80682" anchor="ctr">
                    <a:solidFill>
                      <a:srgbClr val="A50021"/>
                    </a:solidFill>
                  </a:tcPr>
                </a:tc>
                <a:tc>
                  <a:txBody>
                    <a:bodyPr/>
                    <a:lstStyle/>
                    <a:p>
                      <a:pPr algn="ctr" fontAlgn="b"/>
                      <a:r>
                        <a:rPr lang="en-US" sz="1200" b="1" i="0" u="none" strike="noStrike" dirty="0">
                          <a:latin typeface="+mn-lt"/>
                        </a:rPr>
                        <a:t>124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112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-63</a:t>
                      </a:r>
                    </a:p>
                  </a:txBody>
                  <a:tcPr marL="41564" marR="41564" marT="80682" marB="80682" anchor="ctr">
                    <a:solidFill>
                      <a:srgbClr val="FFA7B8"/>
                    </a:solidFill>
                  </a:tcPr>
                </a:tc>
                <a:tc>
                  <a:txBody>
                    <a:bodyPr/>
                    <a:lstStyle/>
                    <a:p>
                      <a:pPr algn="ctr" fontAlgn="b"/>
                      <a:r>
                        <a:rPr lang="en-US" sz="1200" b="1" i="0" u="none" strike="noStrike" dirty="0">
                          <a:latin typeface="+mn-lt"/>
                        </a:rPr>
                        <a:t>121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271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113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115</a:t>
                      </a:r>
                    </a:p>
                  </a:txBody>
                  <a:tcPr marL="41564" marR="41564" marT="80682" marB="80682" anchor="ctr">
                    <a:solidFill>
                      <a:schemeClr val="bg1">
                        <a:lumMod val="85000"/>
                      </a:schemeClr>
                    </a:solidFill>
                  </a:tcPr>
                </a:tc>
                <a:tc>
                  <a:txBody>
                    <a:bodyPr/>
                    <a:lstStyle/>
                    <a:p>
                      <a:pPr marL="0" algn="ctr" defTabSz="820583" rtl="0" eaLnBrk="1" fontAlgn="b" latinLnBrk="0" hangingPunct="1"/>
                      <a:r>
                        <a:rPr lang="en-US" sz="1200" b="1" i="0" u="none" strike="noStrike" kern="1200" dirty="0">
                          <a:solidFill>
                            <a:schemeClr val="dk1"/>
                          </a:solidFill>
                          <a:latin typeface="+mn-lt"/>
                          <a:ea typeface="+mn-ea"/>
                          <a:cs typeface="+mn-cs"/>
                        </a:rPr>
                        <a:t>-97</a:t>
                      </a:r>
                    </a:p>
                  </a:txBody>
                  <a:tcPr marL="41564" marR="41564" marT="80682" marB="80682" anchor="ctr">
                    <a:solidFill>
                      <a:srgbClr val="FFA7B8"/>
                    </a:solidFill>
                  </a:tcPr>
                </a:tc>
                <a:tc>
                  <a:txBody>
                    <a:bodyPr/>
                    <a:lstStyle/>
                    <a:p>
                      <a:pPr algn="ctr" fontAlgn="b"/>
                      <a:r>
                        <a:rPr lang="en-US" sz="1200" b="1" i="0" u="none" strike="noStrike" dirty="0" smtClean="0">
                          <a:latin typeface="+mn-lt"/>
                        </a:rPr>
                        <a:t>-128</a:t>
                      </a:r>
                      <a:endParaRPr lang="en-US" sz="1200" b="1" i="0" u="none" strike="noStrike" dirty="0">
                        <a:latin typeface="+mn-lt"/>
                      </a:endParaRPr>
                    </a:p>
                  </a:txBody>
                  <a:tcPr marL="41564" marR="41564" marT="80682" marB="80682" anchor="ctr">
                    <a:solidFill>
                      <a:srgbClr val="FFA7B8"/>
                    </a:solidFill>
                  </a:tcPr>
                </a:tc>
              </a:tr>
              <a:tr h="591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AAA</a:t>
                      </a:r>
                      <a:br>
                        <a:rPr lang="en-US" sz="1400" b="1" dirty="0" smtClean="0">
                          <a:solidFill>
                            <a:schemeClr val="bg1"/>
                          </a:solidFill>
                        </a:rPr>
                      </a:br>
                      <a:r>
                        <a:rPr lang="en-US" sz="1400" b="1" dirty="0" smtClean="0">
                          <a:solidFill>
                            <a:schemeClr val="bg1"/>
                          </a:solidFill>
                        </a:rPr>
                        <a:t>Corporate</a:t>
                      </a:r>
                    </a:p>
                  </a:txBody>
                  <a:tcPr marL="41564" marR="41564" marT="80682" marB="80682" anchor="ctr">
                    <a:solidFill>
                      <a:srgbClr val="003366"/>
                    </a:solidFill>
                  </a:tcPr>
                </a:tc>
                <a:tc>
                  <a:txBody>
                    <a:bodyPr/>
                    <a:lstStyle/>
                    <a:p>
                      <a:pPr algn="ctr" fontAlgn="b"/>
                      <a:r>
                        <a:rPr lang="en-US" sz="1200" b="1" i="0" u="none" strike="noStrike" dirty="0">
                          <a:latin typeface="+mn-lt"/>
                        </a:rPr>
                        <a:t>-18</a:t>
                      </a:r>
                    </a:p>
                  </a:txBody>
                  <a:tcPr marL="41564" marR="41564" marT="80682" marB="80682" anchor="ctr">
                    <a:solidFill>
                      <a:srgbClr val="FFA7B8"/>
                    </a:solidFill>
                  </a:tcPr>
                </a:tc>
                <a:tc>
                  <a:txBody>
                    <a:bodyPr/>
                    <a:lstStyle/>
                    <a:p>
                      <a:pPr algn="ctr" fontAlgn="b"/>
                      <a:r>
                        <a:rPr lang="en-US" sz="1200" b="1" i="0" u="none" strike="noStrike" dirty="0">
                          <a:latin typeface="+mn-lt"/>
                        </a:rPr>
                        <a:t>41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68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39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61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43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-46</a:t>
                      </a:r>
                    </a:p>
                  </a:txBody>
                  <a:tcPr marL="41564" marR="41564" marT="80682" marB="80682" anchor="ctr">
                    <a:solidFill>
                      <a:srgbClr val="FFA7B8"/>
                    </a:solidFill>
                  </a:tcPr>
                </a:tc>
                <a:tc>
                  <a:txBody>
                    <a:bodyPr/>
                    <a:lstStyle/>
                    <a:p>
                      <a:pPr algn="ctr" fontAlgn="b"/>
                      <a:r>
                        <a:rPr lang="en-US" sz="1200" b="1" i="0" u="none" strike="noStrike" dirty="0">
                          <a:latin typeface="+mn-lt"/>
                        </a:rPr>
                        <a:t>94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118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172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192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66</a:t>
                      </a:r>
                    </a:p>
                  </a:txBody>
                  <a:tcPr marL="41564" marR="41564" marT="80682" marB="80682" anchor="ctr">
                    <a:solidFill>
                      <a:schemeClr val="bg1">
                        <a:lumMod val="85000"/>
                      </a:schemeClr>
                    </a:solidFill>
                  </a:tcPr>
                </a:tc>
                <a:tc>
                  <a:txBody>
                    <a:bodyPr/>
                    <a:lstStyle/>
                    <a:p>
                      <a:pPr marL="0" algn="ctr" defTabSz="820583" rtl="0" eaLnBrk="1" fontAlgn="b" latinLnBrk="0" hangingPunct="1"/>
                      <a:r>
                        <a:rPr lang="en-US" sz="1200" b="1" i="0" u="none" strike="noStrike" kern="1200" dirty="0">
                          <a:solidFill>
                            <a:schemeClr val="dk1"/>
                          </a:solidFill>
                          <a:latin typeface="+mn-lt"/>
                          <a:ea typeface="+mn-ea"/>
                          <a:cs typeface="+mn-cs"/>
                        </a:rPr>
                        <a:t>-86</a:t>
                      </a:r>
                    </a:p>
                  </a:txBody>
                  <a:tcPr marL="41564" marR="41564" marT="80682" marB="80682" anchor="ctr">
                    <a:solidFill>
                      <a:srgbClr val="FFA7B8"/>
                    </a:solidFill>
                  </a:tcPr>
                </a:tc>
                <a:tc>
                  <a:txBody>
                    <a:bodyPr/>
                    <a:lstStyle/>
                    <a:p>
                      <a:pPr algn="ctr" fontAlgn="b"/>
                      <a:r>
                        <a:rPr lang="en-US" sz="1200" b="1" i="0" u="none" strike="noStrike" dirty="0" smtClean="0">
                          <a:solidFill>
                            <a:schemeClr val="bg1"/>
                          </a:solidFill>
                          <a:latin typeface="+mn-lt"/>
                        </a:rPr>
                        <a:t>-432</a:t>
                      </a:r>
                      <a:endParaRPr lang="en-US" sz="1200" b="1" i="0" u="none" strike="noStrike" dirty="0">
                        <a:solidFill>
                          <a:schemeClr val="bg1"/>
                        </a:solidFill>
                        <a:latin typeface="+mn-lt"/>
                      </a:endParaRPr>
                    </a:p>
                  </a:txBody>
                  <a:tcPr marL="41564" marR="41564" marT="80682" marB="80682" anchor="ctr">
                    <a:solidFill>
                      <a:srgbClr val="A50021"/>
                    </a:solidFill>
                  </a:tcPr>
                </a:tc>
              </a:tr>
              <a:tr h="591671">
                <a:tc>
                  <a:txBody>
                    <a:bodyPr/>
                    <a:lstStyle/>
                    <a:p>
                      <a:pPr algn="ctr"/>
                      <a:r>
                        <a:rPr lang="en-US" sz="1400" b="1" dirty="0" smtClean="0">
                          <a:solidFill>
                            <a:schemeClr val="bg1"/>
                          </a:solidFill>
                        </a:rPr>
                        <a:t>AA</a:t>
                      </a:r>
                      <a:br>
                        <a:rPr lang="en-US" sz="1400" b="1" dirty="0" smtClean="0">
                          <a:solidFill>
                            <a:schemeClr val="bg1"/>
                          </a:solidFill>
                        </a:rPr>
                      </a:br>
                      <a:r>
                        <a:rPr lang="en-US" sz="1400" b="1" dirty="0" smtClean="0">
                          <a:solidFill>
                            <a:schemeClr val="bg1"/>
                          </a:solidFill>
                        </a:rPr>
                        <a:t>Corporate</a:t>
                      </a:r>
                      <a:endParaRPr lang="en-US" sz="1400" b="1" dirty="0">
                        <a:solidFill>
                          <a:schemeClr val="bg1"/>
                        </a:solidFill>
                      </a:endParaRPr>
                    </a:p>
                  </a:txBody>
                  <a:tcPr marL="41564" marR="41564" marT="80682" marB="80682" anchor="ctr">
                    <a:solidFill>
                      <a:srgbClr val="003366"/>
                    </a:solidFill>
                  </a:tcPr>
                </a:tc>
                <a:tc>
                  <a:txBody>
                    <a:bodyPr/>
                    <a:lstStyle/>
                    <a:p>
                      <a:pPr algn="ctr" fontAlgn="b"/>
                      <a:r>
                        <a:rPr lang="en-US" sz="1200" b="1" i="0" u="none" strike="noStrike" dirty="0">
                          <a:latin typeface="+mn-lt"/>
                        </a:rPr>
                        <a:t>-25</a:t>
                      </a:r>
                    </a:p>
                  </a:txBody>
                  <a:tcPr marL="41564" marR="41564" marT="80682" marB="80682" anchor="ctr">
                    <a:solidFill>
                      <a:srgbClr val="FFA7B8"/>
                    </a:solidFill>
                  </a:tcPr>
                </a:tc>
                <a:tc>
                  <a:txBody>
                    <a:bodyPr/>
                    <a:lstStyle/>
                    <a:p>
                      <a:pPr algn="ctr" fontAlgn="b"/>
                      <a:r>
                        <a:rPr lang="en-US" sz="1200" b="1" i="0" u="none" strike="noStrike" dirty="0">
                          <a:latin typeface="+mn-lt"/>
                        </a:rPr>
                        <a:t>111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107</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81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70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31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-19</a:t>
                      </a:r>
                    </a:p>
                  </a:txBody>
                  <a:tcPr marL="41564" marR="41564" marT="80682" marB="80682" anchor="ctr">
                    <a:solidFill>
                      <a:srgbClr val="FFA7B8"/>
                    </a:solidFill>
                  </a:tcPr>
                </a:tc>
                <a:tc>
                  <a:txBody>
                    <a:bodyPr/>
                    <a:lstStyle/>
                    <a:p>
                      <a:pPr algn="ctr" fontAlgn="b"/>
                      <a:r>
                        <a:rPr lang="en-US" sz="1200" b="1" i="0" u="none" strike="noStrike" dirty="0">
                          <a:latin typeface="+mn-lt"/>
                        </a:rPr>
                        <a:t>104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227</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206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173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76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75</a:t>
                      </a:r>
                    </a:p>
                  </a:txBody>
                  <a:tcPr marL="41564" marR="41564" marT="80682" marB="80682" anchor="ctr">
                    <a:solidFill>
                      <a:schemeClr val="bg1">
                        <a:lumMod val="85000"/>
                      </a:schemeClr>
                    </a:solidFill>
                  </a:tcPr>
                </a:tc>
                <a:tc>
                  <a:txBody>
                    <a:bodyPr/>
                    <a:lstStyle/>
                    <a:p>
                      <a:pPr marL="0" algn="ctr" defTabSz="820583" rtl="0" eaLnBrk="1" fontAlgn="b" latinLnBrk="0" hangingPunct="1"/>
                      <a:r>
                        <a:rPr lang="en-US" sz="1200" b="1" i="0" u="none" strike="noStrike" kern="1200" dirty="0">
                          <a:solidFill>
                            <a:schemeClr val="dk1"/>
                          </a:solidFill>
                          <a:latin typeface="+mn-lt"/>
                          <a:ea typeface="+mn-ea"/>
                          <a:cs typeface="+mn-cs"/>
                        </a:rPr>
                        <a:t>-176</a:t>
                      </a:r>
                    </a:p>
                  </a:txBody>
                  <a:tcPr marL="41564" marR="41564" marT="80682" marB="80682" anchor="ctr">
                    <a:solidFill>
                      <a:srgbClr val="FFA7B8"/>
                    </a:solidFill>
                  </a:tcPr>
                </a:tc>
                <a:tc>
                  <a:txBody>
                    <a:bodyPr/>
                    <a:lstStyle/>
                    <a:p>
                      <a:pPr algn="ctr" fontAlgn="b"/>
                      <a:r>
                        <a:rPr lang="en-US" sz="1200" b="1" i="0" u="none" strike="noStrike" dirty="0" smtClean="0">
                          <a:solidFill>
                            <a:schemeClr val="bg1"/>
                          </a:solidFill>
                          <a:latin typeface="+mn-lt"/>
                        </a:rPr>
                        <a:t>-767</a:t>
                      </a:r>
                      <a:endParaRPr lang="en-US" sz="1200" b="1" i="0" u="none" strike="noStrike" dirty="0">
                        <a:solidFill>
                          <a:schemeClr val="bg1"/>
                        </a:solidFill>
                        <a:latin typeface="+mn-lt"/>
                      </a:endParaRPr>
                    </a:p>
                  </a:txBody>
                  <a:tcPr marL="41564" marR="41564" marT="80682" marB="80682" anchor="ctr">
                    <a:solidFill>
                      <a:srgbClr val="A50021"/>
                    </a:solidFill>
                  </a:tcPr>
                </a:tc>
              </a:tr>
              <a:tr h="591671">
                <a:tc>
                  <a:txBody>
                    <a:bodyPr/>
                    <a:lstStyle/>
                    <a:p>
                      <a:pPr algn="ctr"/>
                      <a:r>
                        <a:rPr lang="en-US" sz="1400" b="1" dirty="0" smtClean="0">
                          <a:solidFill>
                            <a:schemeClr val="bg1"/>
                          </a:solidFill>
                        </a:rPr>
                        <a:t>A</a:t>
                      </a:r>
                      <a:br>
                        <a:rPr lang="en-US" sz="1400" b="1" dirty="0" smtClean="0">
                          <a:solidFill>
                            <a:schemeClr val="bg1"/>
                          </a:solidFill>
                        </a:rPr>
                      </a:br>
                      <a:r>
                        <a:rPr lang="en-US" sz="1400" b="1" dirty="0" smtClean="0">
                          <a:solidFill>
                            <a:schemeClr val="bg1"/>
                          </a:solidFill>
                        </a:rPr>
                        <a:t>Corporate</a:t>
                      </a:r>
                      <a:endParaRPr lang="en-US" sz="1400" b="1" dirty="0">
                        <a:solidFill>
                          <a:schemeClr val="bg1"/>
                        </a:solidFill>
                      </a:endParaRPr>
                    </a:p>
                  </a:txBody>
                  <a:tcPr marL="41564" marR="41564" marT="80682" marB="80682" anchor="ctr">
                    <a:solidFill>
                      <a:srgbClr val="003366"/>
                    </a:solidFill>
                  </a:tcPr>
                </a:tc>
                <a:tc>
                  <a:txBody>
                    <a:bodyPr/>
                    <a:lstStyle/>
                    <a:p>
                      <a:pPr algn="ctr" fontAlgn="b"/>
                      <a:r>
                        <a:rPr lang="en-US" sz="1200" b="1" i="0" u="none" strike="noStrike" dirty="0">
                          <a:latin typeface="+mn-lt"/>
                        </a:rPr>
                        <a:t>-73</a:t>
                      </a:r>
                    </a:p>
                  </a:txBody>
                  <a:tcPr marL="41564" marR="41564" marT="80682" marB="80682" anchor="ctr">
                    <a:solidFill>
                      <a:srgbClr val="FFA7B8"/>
                    </a:solidFill>
                  </a:tcPr>
                </a:tc>
                <a:tc>
                  <a:txBody>
                    <a:bodyPr/>
                    <a:lstStyle/>
                    <a:p>
                      <a:pPr algn="ctr" fontAlgn="b"/>
                      <a:r>
                        <a:rPr lang="en-US" sz="1200" b="1" i="0" u="none" strike="noStrike" dirty="0">
                          <a:latin typeface="+mn-lt"/>
                        </a:rPr>
                        <a:t>90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120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174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63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140</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59</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15</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27</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32</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156</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218</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293</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91</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34</a:t>
                      </a:r>
                    </a:p>
                  </a:txBody>
                  <a:tcPr marL="41564" marR="41564" marT="80682" marB="80682" anchor="ctr">
                    <a:solidFill>
                      <a:schemeClr val="bg1">
                        <a:lumMod val="85000"/>
                      </a:schemeClr>
                    </a:solidFill>
                  </a:tcPr>
                </a:tc>
                <a:tc>
                  <a:txBody>
                    <a:bodyPr/>
                    <a:lstStyle/>
                    <a:p>
                      <a:pPr algn="ctr" fontAlgn="b"/>
                      <a:r>
                        <a:rPr lang="en-US" sz="1200" b="1" i="0" u="none" strike="noStrike" dirty="0">
                          <a:latin typeface="+mn-lt"/>
                        </a:rPr>
                        <a:t>92</a:t>
                      </a:r>
                    </a:p>
                  </a:txBody>
                  <a:tcPr marL="41564" marR="41564" marT="80682" marB="80682" anchor="ctr">
                    <a:solidFill>
                      <a:schemeClr val="bg1">
                        <a:lumMod val="85000"/>
                      </a:schemeClr>
                    </a:solidFill>
                  </a:tcPr>
                </a:tc>
                <a:tc>
                  <a:txBody>
                    <a:bodyPr/>
                    <a:lstStyle/>
                    <a:p>
                      <a:pPr marL="0" algn="ctr" defTabSz="820583" rtl="0" eaLnBrk="1" fontAlgn="b" latinLnBrk="0" hangingPunct="1"/>
                      <a:r>
                        <a:rPr lang="en-US" sz="1200" b="1" i="0" u="none" strike="noStrike" kern="1200" dirty="0">
                          <a:solidFill>
                            <a:schemeClr val="dk1"/>
                          </a:solidFill>
                          <a:latin typeface="+mn-lt"/>
                          <a:ea typeface="+mn-ea"/>
                          <a:cs typeface="+mn-cs"/>
                        </a:rPr>
                        <a:t>-249</a:t>
                      </a:r>
                    </a:p>
                  </a:txBody>
                  <a:tcPr marL="41564" marR="41564" marT="80682" marB="80682" anchor="ctr">
                    <a:solidFill>
                      <a:srgbClr val="FFA7B8"/>
                    </a:solidFill>
                  </a:tcPr>
                </a:tc>
                <a:tc>
                  <a:txBody>
                    <a:bodyPr/>
                    <a:lstStyle/>
                    <a:p>
                      <a:pPr algn="ctr" fontAlgn="b"/>
                      <a:r>
                        <a:rPr lang="en-US" sz="1200" b="1" i="0" u="none" strike="noStrike" dirty="0" smtClean="0">
                          <a:solidFill>
                            <a:schemeClr val="bg1"/>
                          </a:solidFill>
                          <a:latin typeface="+mn-lt"/>
                        </a:rPr>
                        <a:t>-1556</a:t>
                      </a:r>
                      <a:endParaRPr lang="en-US" sz="1200" b="1" i="0" u="none" strike="noStrike" dirty="0">
                        <a:solidFill>
                          <a:schemeClr val="bg1"/>
                        </a:solidFill>
                        <a:latin typeface="+mn-lt"/>
                      </a:endParaRPr>
                    </a:p>
                  </a:txBody>
                  <a:tcPr marL="41564" marR="41564" marT="80682" marB="80682" anchor="ctr">
                    <a:solidFill>
                      <a:srgbClr val="A50021"/>
                    </a:solidFill>
                  </a:tcPr>
                </a:tc>
              </a:tr>
            </a:tbl>
          </a:graphicData>
        </a:graphic>
      </p:graphicFrame>
      <p:sp>
        <p:nvSpPr>
          <p:cNvPr id="6" name="TextBox 5"/>
          <p:cNvSpPr txBox="1"/>
          <p:nvPr/>
        </p:nvSpPr>
        <p:spPr>
          <a:xfrm>
            <a:off x="762000" y="5888038"/>
            <a:ext cx="2563813" cy="292100"/>
          </a:xfrm>
          <a:prstGeom prst="rect">
            <a:avLst/>
          </a:prstGeom>
          <a:solidFill>
            <a:schemeClr val="bg2">
              <a:lumMod val="40000"/>
              <a:lumOff val="60000"/>
            </a:schemeClr>
          </a:solidFill>
        </p:spPr>
        <p:txBody>
          <a:bodyPr lIns="0" tIns="45714" rIns="0" bIns="45714">
            <a:spAutoFit/>
          </a:bodyPr>
          <a:lstStyle/>
          <a:p>
            <a:pPr algn="ctr" eaLnBrk="0" fontAlgn="auto" hangingPunct="0">
              <a:spcBef>
                <a:spcPts val="0"/>
              </a:spcBef>
              <a:spcAft>
                <a:spcPts val="0"/>
              </a:spcAft>
              <a:defRPr/>
            </a:pPr>
            <a:r>
              <a:rPr lang="en-US" sz="1300" b="1" dirty="0">
                <a:latin typeface="+mj-lt"/>
                <a:cs typeface="+mn-cs"/>
              </a:rPr>
              <a:t>Years of Outperformance</a:t>
            </a:r>
          </a:p>
        </p:txBody>
      </p:sp>
      <p:sp>
        <p:nvSpPr>
          <p:cNvPr id="82066" name="TextBox 6"/>
          <p:cNvSpPr txBox="1">
            <a:spLocks noChangeArrowheads="1"/>
          </p:cNvSpPr>
          <p:nvPr/>
        </p:nvSpPr>
        <p:spPr bwMode="auto">
          <a:xfrm>
            <a:off x="3394075" y="5888038"/>
            <a:ext cx="2563813" cy="292100"/>
          </a:xfrm>
          <a:prstGeom prst="rect">
            <a:avLst/>
          </a:prstGeom>
          <a:solidFill>
            <a:srgbClr val="FFA7B8"/>
          </a:solidFill>
          <a:ln w="9525">
            <a:noFill/>
            <a:miter lim="800000"/>
            <a:headEnd/>
            <a:tailEnd/>
          </a:ln>
        </p:spPr>
        <p:txBody>
          <a:bodyPr lIns="0" tIns="45714" rIns="0" bIns="45714">
            <a:spAutoFit/>
          </a:bodyPr>
          <a:lstStyle/>
          <a:p>
            <a:pPr algn="ctr" eaLnBrk="0" fontAlgn="auto" hangingPunct="0">
              <a:spcBef>
                <a:spcPts val="0"/>
              </a:spcBef>
              <a:spcAft>
                <a:spcPts val="0"/>
              </a:spcAft>
              <a:defRPr/>
            </a:pPr>
            <a:r>
              <a:rPr lang="en-US" sz="1300" b="1" dirty="0">
                <a:latin typeface="+mj-lt"/>
                <a:cs typeface="+mn-cs"/>
              </a:rPr>
              <a:t>Years of Underperformance</a:t>
            </a:r>
          </a:p>
        </p:txBody>
      </p:sp>
      <p:sp>
        <p:nvSpPr>
          <p:cNvPr id="82067" name="Rectangle 7"/>
          <p:cNvSpPr>
            <a:spLocks noChangeArrowheads="1"/>
          </p:cNvSpPr>
          <p:nvPr/>
        </p:nvSpPr>
        <p:spPr bwMode="auto">
          <a:xfrm>
            <a:off x="6026150" y="5888038"/>
            <a:ext cx="2563813" cy="292100"/>
          </a:xfrm>
          <a:prstGeom prst="rect">
            <a:avLst/>
          </a:prstGeom>
          <a:solidFill>
            <a:srgbClr val="A50021"/>
          </a:solidFill>
          <a:ln w="9525">
            <a:noFill/>
            <a:miter lim="800000"/>
            <a:headEnd/>
            <a:tailEnd/>
          </a:ln>
        </p:spPr>
        <p:txBody>
          <a:bodyPr lIns="0" tIns="45714" rIns="0" bIns="45714">
            <a:spAutoFit/>
          </a:bodyPr>
          <a:lstStyle/>
          <a:p>
            <a:pPr algn="ctr" eaLnBrk="0" fontAlgn="auto" hangingPunct="0">
              <a:spcBef>
                <a:spcPts val="0"/>
              </a:spcBef>
              <a:spcAft>
                <a:spcPts val="0"/>
              </a:spcAft>
              <a:defRPr/>
            </a:pPr>
            <a:r>
              <a:rPr lang="en-US" sz="1300" b="1" dirty="0">
                <a:solidFill>
                  <a:schemeClr val="bg1"/>
                </a:solidFill>
                <a:latin typeface="+mj-lt"/>
                <a:cs typeface="+mn-cs"/>
              </a:rPr>
              <a:t>Worst Year of Performance</a:t>
            </a:r>
          </a:p>
        </p:txBody>
      </p:sp>
      <p:sp>
        <p:nvSpPr>
          <p:cNvPr id="82070" name="Title 11"/>
          <p:cNvSpPr>
            <a:spLocks noGrp="1"/>
          </p:cNvSpPr>
          <p:nvPr>
            <p:ph type="title"/>
          </p:nvPr>
        </p:nvSpPr>
        <p:spPr>
          <a:xfrm>
            <a:off x="1295400" y="685800"/>
            <a:ext cx="7197725" cy="838200"/>
          </a:xfrm>
        </p:spPr>
        <p:txBody>
          <a:bodyPr lIns="91418" tIns="45709" rIns="91418" bIns="45709"/>
          <a:lstStyle/>
          <a:p>
            <a:pPr defTabSz="914608" eaLnBrk="1" hangingPunct="1">
              <a:defRPr/>
            </a:pPr>
            <a:r>
              <a:rPr lang="en-US" kern="1200" dirty="0" smtClean="0">
                <a:solidFill>
                  <a:schemeClr val="accent6">
                    <a:lumMod val="75000"/>
                  </a:schemeClr>
                </a:solidFill>
              </a:rPr>
              <a:t>Returns in Credit Sectors have Lagged</a:t>
            </a:r>
          </a:p>
        </p:txBody>
      </p:sp>
      <p:cxnSp>
        <p:nvCxnSpPr>
          <p:cNvPr id="141467" name="Straight Arrow Connector 14"/>
          <p:cNvCxnSpPr>
            <a:cxnSpLocks noChangeShapeType="1"/>
            <a:endCxn id="13" idx="1"/>
          </p:cNvCxnSpPr>
          <p:nvPr/>
        </p:nvCxnSpPr>
        <p:spPr bwMode="auto">
          <a:xfrm>
            <a:off x="7683500" y="1849438"/>
            <a:ext cx="836613" cy="608012"/>
          </a:xfrm>
          <a:prstGeom prst="straightConnector1">
            <a:avLst/>
          </a:prstGeom>
          <a:noFill/>
          <a:ln w="25400" algn="ctr">
            <a:solidFill>
              <a:srgbClr val="FF0000"/>
            </a:solidFill>
            <a:round/>
            <a:headEnd type="none" w="sm" len="sm"/>
            <a:tailEnd type="triangle" w="lg" len="lg"/>
          </a:ln>
        </p:spPr>
      </p:cxnSp>
      <p:sp>
        <p:nvSpPr>
          <p:cNvPr id="10" name="TextBox 9"/>
          <p:cNvSpPr txBox="1"/>
          <p:nvPr/>
        </p:nvSpPr>
        <p:spPr>
          <a:xfrm>
            <a:off x="6913563" y="1411288"/>
            <a:ext cx="1466850" cy="561975"/>
          </a:xfrm>
          <a:prstGeom prst="roundRect">
            <a:avLst/>
          </a:prstGeom>
          <a:solidFill>
            <a:srgbClr val="FFFFCC"/>
          </a:solidFill>
          <a:ln>
            <a:solidFill>
              <a:schemeClr val="bg1">
                <a:lumMod val="65000"/>
              </a:schemeClr>
            </a:solidFill>
          </a:ln>
        </p:spPr>
        <p:txBody>
          <a:bodyPr wrap="none" lIns="91429" tIns="45714" rIns="91429" bIns="45714">
            <a:spAutoFit/>
          </a:bodyPr>
          <a:lstStyle/>
          <a:p>
            <a:pPr algn="ctr" eaLnBrk="0" fontAlgn="auto" hangingPunct="0">
              <a:spcBef>
                <a:spcPts val="0"/>
              </a:spcBef>
              <a:spcAft>
                <a:spcPts val="0"/>
              </a:spcAft>
              <a:defRPr/>
            </a:pPr>
            <a:r>
              <a:rPr lang="en-US" sz="1300" b="1" dirty="0">
                <a:solidFill>
                  <a:srgbClr val="C00000"/>
                </a:solidFill>
                <a:cs typeface="+mn-cs"/>
              </a:rPr>
              <a:t>2008 was worst</a:t>
            </a:r>
          </a:p>
          <a:p>
            <a:pPr algn="ctr" eaLnBrk="0" fontAlgn="auto" hangingPunct="0">
              <a:spcBef>
                <a:spcPts val="0"/>
              </a:spcBef>
              <a:spcAft>
                <a:spcPts val="0"/>
              </a:spcAft>
              <a:defRPr/>
            </a:pPr>
            <a:r>
              <a:rPr lang="en-US" sz="1300" b="1" dirty="0">
                <a:solidFill>
                  <a:srgbClr val="C00000"/>
                </a:solidFill>
                <a:cs typeface="+mn-cs"/>
              </a:rPr>
              <a:t>year ever</a:t>
            </a:r>
          </a:p>
        </p:txBody>
      </p:sp>
      <p:sp>
        <p:nvSpPr>
          <p:cNvPr id="18" name="TextBox 148"/>
          <p:cNvSpPr txBox="1">
            <a:spLocks noChangeArrowheads="1"/>
          </p:cNvSpPr>
          <p:nvPr/>
        </p:nvSpPr>
        <p:spPr bwMode="auto">
          <a:xfrm>
            <a:off x="334963" y="5356225"/>
            <a:ext cx="5391150" cy="446088"/>
          </a:xfrm>
          <a:prstGeom prst="rect">
            <a:avLst/>
          </a:prstGeom>
          <a:noFill/>
          <a:ln w="9525">
            <a:noFill/>
            <a:miter lim="800000"/>
            <a:headEnd/>
            <a:tailEnd/>
          </a:ln>
        </p:spPr>
        <p:txBody>
          <a:bodyPr lIns="91429" tIns="45714" rIns="91429" bIns="45714">
            <a:spAutoFit/>
          </a:bodyPr>
          <a:lstStyle/>
          <a:p>
            <a:pPr fontAlgn="auto">
              <a:spcBef>
                <a:spcPts val="0"/>
              </a:spcBef>
              <a:spcAft>
                <a:spcPts val="0"/>
              </a:spcAft>
              <a:defRPr/>
            </a:pPr>
            <a:r>
              <a:rPr lang="en-US" sz="900" dirty="0">
                <a:latin typeface="+mj-lt"/>
                <a:cs typeface="+mn-cs"/>
              </a:rPr>
              <a:t>*1-5 Year Benchmarks -  Excess return over U.S. Treasuries</a:t>
            </a:r>
          </a:p>
          <a:p>
            <a:pPr fontAlgn="auto">
              <a:spcBef>
                <a:spcPts val="538"/>
              </a:spcBef>
              <a:spcAft>
                <a:spcPts val="0"/>
              </a:spcAft>
              <a:defRPr/>
            </a:pPr>
            <a:r>
              <a:rPr lang="en-US" sz="900" i="1" dirty="0">
                <a:latin typeface="+mn-lt"/>
                <a:cs typeface="+mn-cs"/>
              </a:rPr>
              <a:t>Source: Bloomberg - Merrill Lynch Indices</a:t>
            </a:r>
          </a:p>
        </p:txBody>
      </p:sp>
      <p:pic>
        <p:nvPicPr>
          <p:cNvPr id="12" name="Picture 2"/>
          <p:cNvPicPr>
            <a:picLocks noChangeAspect="1" noChangeArrowheads="1"/>
          </p:cNvPicPr>
          <p:nvPr/>
        </p:nvPicPr>
        <p:blipFill>
          <a:blip r:embed="rId3"/>
          <a:srcRect l="93277"/>
          <a:stretch>
            <a:fillRect/>
          </a:stretch>
        </p:blipFill>
        <p:spPr bwMode="auto">
          <a:xfrm>
            <a:off x="8499475" y="1893888"/>
            <a:ext cx="609600" cy="3524250"/>
          </a:xfrm>
          <a:prstGeom prst="rect">
            <a:avLst/>
          </a:prstGeom>
          <a:noFill/>
          <a:ln w="9525">
            <a:noFill/>
            <a:miter lim="800000"/>
            <a:headEnd/>
            <a:tailEnd/>
          </a:ln>
        </p:spPr>
      </p:pic>
      <p:sp>
        <p:nvSpPr>
          <p:cNvPr id="13" name="Oval 12"/>
          <p:cNvSpPr>
            <a:spLocks noChangeArrowheads="1"/>
          </p:cNvSpPr>
          <p:nvPr/>
        </p:nvSpPr>
        <p:spPr bwMode="auto">
          <a:xfrm>
            <a:off x="8429625" y="1898650"/>
            <a:ext cx="620713" cy="3816350"/>
          </a:xfrm>
          <a:prstGeom prst="ellipse">
            <a:avLst/>
          </a:prstGeom>
          <a:noFill/>
          <a:ln w="38100" algn="ctr">
            <a:solidFill>
              <a:srgbClr val="FF0000"/>
            </a:solidFill>
            <a:round/>
            <a:headEnd type="none" w="sm" len="sm"/>
            <a:tailEnd type="none" w="sm" len="sm"/>
          </a:ln>
        </p:spPr>
        <p:txBody>
          <a:bodyPr lIns="82058" tIns="41029" rIns="82058" bIns="41029"/>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grpId="0" nodeType="withEffect">
                                  <p:stCondLst>
                                    <p:cond delay="0"/>
                                  </p:stCondLst>
                                  <p:childTnLst>
                                    <p:animScale>
                                      <p:cBhvr>
                                        <p:cTn id="8" dur="2000" fill="hold"/>
                                        <p:tgtEl>
                                          <p:spTgt spid="13"/>
                                        </p:tgtEl>
                                      </p:cBhvr>
                                      <p:by x="150000" y="150000"/>
                                    </p:animScale>
                                  </p:childTnLst>
                                </p:cTn>
                              </p:par>
                              <p:par>
                                <p:cTn id="9" presetID="35" presetClass="path" presetSubtype="0" accel="50000" decel="50000" fill="hold" grpId="1" nodeType="withEffect">
                                  <p:stCondLst>
                                    <p:cond delay="0"/>
                                  </p:stCondLst>
                                  <p:childTnLst>
                                    <p:animMotion origin="layout" path="M 8.33333E-7 -2.59259E-6 L -0.43073 0.00047 " pathEditMode="relative" rAng="0" ptsTypes="AA">
                                      <p:cBhvr>
                                        <p:cTn id="10" dur="2000" fill="hold"/>
                                        <p:tgtEl>
                                          <p:spTgt spid="13"/>
                                        </p:tgtEl>
                                        <p:attrNameLst>
                                          <p:attrName>ppt_x</p:attrName>
                                          <p:attrName>ppt_y</p:attrName>
                                        </p:attrNameLst>
                                      </p:cBhvr>
                                      <p:rCtr x="-215" y="0"/>
                                    </p:animMotion>
                                  </p:childTnLst>
                                </p:cTn>
                              </p:par>
                              <p:par>
                                <p:cTn id="11" presetID="35" presetClass="path" presetSubtype="0" accel="50000" decel="50000" fill="hold" nodeType="withEffect">
                                  <p:stCondLst>
                                    <p:cond delay="0"/>
                                  </p:stCondLst>
                                  <p:childTnLst>
                                    <p:animMotion origin="layout" path="M 2.77778E-6 -1.85185E-6 L -0.42952 0.00023 " pathEditMode="relative" rAng="0" ptsTypes="AA">
                                      <p:cBhvr>
                                        <p:cTn id="12" dur="2000" fill="hold"/>
                                        <p:tgtEl>
                                          <p:spTgt spid="12"/>
                                        </p:tgtEl>
                                        <p:attrNameLst>
                                          <p:attrName>ppt_x</p:attrName>
                                          <p:attrName>ppt_y</p:attrName>
                                        </p:attrNameLst>
                                      </p:cBhvr>
                                      <p:rCtr x="-21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250113" cy="685800"/>
          </a:xfrm>
        </p:spPr>
        <p:txBody>
          <a:bodyPr/>
          <a:lstStyle/>
          <a:p>
            <a:pPr defTabSz="914608" eaLnBrk="1" hangingPunct="1">
              <a:defRPr/>
            </a:pPr>
            <a:r>
              <a:rPr lang="en-US" kern="1200" dirty="0" smtClean="0">
                <a:solidFill>
                  <a:schemeClr val="accent6">
                    <a:lumMod val="75000"/>
                  </a:schemeClr>
                </a:solidFill>
              </a:rPr>
              <a:t>Credit Markets are Likely to Deteriorate Further</a:t>
            </a:r>
            <a:endParaRPr lang="en-US" kern="1200" dirty="0">
              <a:solidFill>
                <a:schemeClr val="accent6">
                  <a:lumMod val="75000"/>
                </a:schemeClr>
              </a:solidFill>
            </a:endParaRPr>
          </a:p>
        </p:txBody>
      </p:sp>
      <p:sp>
        <p:nvSpPr>
          <p:cNvPr id="143362" name="Content Placeholder 2"/>
          <p:cNvSpPr>
            <a:spLocks noGrp="1"/>
          </p:cNvSpPr>
          <p:nvPr>
            <p:ph idx="1"/>
          </p:nvPr>
        </p:nvSpPr>
        <p:spPr/>
        <p:txBody>
          <a:bodyPr/>
          <a:lstStyle/>
          <a:p>
            <a:pPr eaLnBrk="1" hangingPunct="1"/>
            <a:r>
              <a:rPr lang="en-US" smtClean="0"/>
              <a:t>Continued economic deterioration may spread credit concerns to sectors other than financials</a:t>
            </a:r>
          </a:p>
          <a:p>
            <a:pPr eaLnBrk="1" hangingPunct="1"/>
            <a:r>
              <a:rPr lang="en-US" smtClean="0"/>
              <a:t>Investors have been offered alternatives to Treasuries that have earned  un-guaranteed like returns</a:t>
            </a:r>
          </a:p>
          <a:p>
            <a:pPr eaLnBrk="1" hangingPunct="1"/>
            <a:r>
              <a:rPr lang="en-US" smtClean="0"/>
              <a:t>A “have” and “have not” environment has been created, investors are choosing those with government support</a:t>
            </a:r>
          </a:p>
          <a:p>
            <a:pPr eaLnBrk="1" hangingPunct="1"/>
            <a:r>
              <a:rPr lang="en-US" smtClean="0"/>
              <a:t>S&amp;P announced they are considering lowering the rating of 936 companies </a:t>
            </a:r>
          </a:p>
          <a:p>
            <a:pPr eaLnBrk="1" hangingPunct="1"/>
            <a:r>
              <a:rPr lang="en-US" smtClean="0"/>
              <a:t>Liquidity concerns are still hampering demand for credit.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6" name="Rectangle 2"/>
          <p:cNvSpPr>
            <a:spLocks noGrp="1" noChangeArrowheads="1"/>
          </p:cNvSpPr>
          <p:nvPr>
            <p:ph type="title" idx="4294967295"/>
          </p:nvPr>
        </p:nvSpPr>
        <p:spPr/>
        <p:txBody>
          <a:bodyPr/>
          <a:lstStyle/>
          <a:p>
            <a:r>
              <a:rPr lang="en-US" smtClean="0"/>
              <a:t>Organizational Chart</a:t>
            </a:r>
          </a:p>
        </p:txBody>
      </p:sp>
      <p:graphicFrame>
        <p:nvGraphicFramePr>
          <p:cNvPr id="123907" name="Organization Chart 3"/>
          <p:cNvGraphicFramePr>
            <a:graphicFrameLocks/>
          </p:cNvGraphicFramePr>
          <p:nvPr>
            <p:ph idx="4294967295"/>
          </p:nvPr>
        </p:nvGraphicFramePr>
        <p:xfrm>
          <a:off x="0" y="1479550"/>
          <a:ext cx="8866188" cy="4540250"/>
        </p:xfrm>
        <a:graphic>
          <a:graphicData uri="http://schemas.openxmlformats.org/drawingml/2006/compatibility">
            <com:legacyDrawing xmlns:com="http://schemas.openxmlformats.org/drawingml/2006/compatibility" spid="_x0000_s123907"/>
          </a:graphicData>
        </a:graphic>
      </p:graphicFrame>
      <p:pic>
        <p:nvPicPr>
          <p:cNvPr id="123927" name="Picture 22" descr="Revised County Seal 2002"/>
          <p:cNvPicPr>
            <a:picLocks noChangeAspect="1" noChangeArrowheads="1"/>
          </p:cNvPicPr>
          <p:nvPr/>
        </p:nvPicPr>
        <p:blipFill>
          <a:blip r:embed="rId3"/>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3"/>
          <p:cNvSpPr txBox="1">
            <a:spLocks/>
          </p:cNvSpPr>
          <p:nvPr/>
        </p:nvSpPr>
        <p:spPr bwMode="auto">
          <a:xfrm>
            <a:off x="1195388" y="533400"/>
            <a:ext cx="7350125" cy="838200"/>
          </a:xfrm>
          <a:prstGeom prst="rect">
            <a:avLst/>
          </a:prstGeom>
          <a:noFill/>
          <a:ln w="9525">
            <a:noFill/>
            <a:miter lim="800000"/>
            <a:headEnd/>
            <a:tailEnd/>
          </a:ln>
          <a:effectLst/>
        </p:spPr>
        <p:txBody>
          <a:bodyPr lIns="91429" tIns="45714" rIns="91429" bIns="45714" anchor="ctr"/>
          <a:lstStyle/>
          <a:p>
            <a:pPr defTabSz="914608">
              <a:defRPr/>
            </a:pPr>
            <a:r>
              <a:rPr lang="en-US" sz="2500" b="1" dirty="0">
                <a:solidFill>
                  <a:schemeClr val="accent6">
                    <a:lumMod val="75000"/>
                  </a:schemeClr>
                </a:solidFill>
                <a:latin typeface="+mj-lt"/>
                <a:ea typeface="+mj-ea"/>
                <a:cs typeface="+mj-cs"/>
              </a:rPr>
              <a:t>How Long Will Rating Downgrades Accelerate?</a:t>
            </a:r>
          </a:p>
        </p:txBody>
      </p:sp>
      <p:grpSp>
        <p:nvGrpSpPr>
          <p:cNvPr id="144386" name="Group 80"/>
          <p:cNvGrpSpPr>
            <a:grpSpLocks/>
          </p:cNvGrpSpPr>
          <p:nvPr/>
        </p:nvGrpSpPr>
        <p:grpSpPr bwMode="auto">
          <a:xfrm>
            <a:off x="974725" y="2103438"/>
            <a:ext cx="7315200" cy="4297362"/>
            <a:chOff x="974725" y="1799772"/>
            <a:chExt cx="7497990" cy="4454105"/>
          </a:xfrm>
        </p:grpSpPr>
        <p:sp>
          <p:nvSpPr>
            <p:cNvPr id="144388" name="Rectangle 176"/>
            <p:cNvSpPr>
              <a:spLocks noChangeArrowheads="1"/>
            </p:cNvSpPr>
            <p:nvPr/>
          </p:nvSpPr>
          <p:spPr bwMode="auto">
            <a:xfrm>
              <a:off x="7042332" y="2140933"/>
              <a:ext cx="886968" cy="3025140"/>
            </a:xfrm>
            <a:prstGeom prst="rect">
              <a:avLst/>
            </a:prstGeom>
            <a:solidFill>
              <a:srgbClr val="CFD3F9"/>
            </a:solidFill>
            <a:ln w="9525" algn="ctr">
              <a:noFill/>
              <a:round/>
              <a:headEnd/>
              <a:tailEnd/>
            </a:ln>
          </p:spPr>
          <p:txBody>
            <a:bodyPr/>
            <a:lstStyle/>
            <a:p>
              <a:pPr eaLnBrk="0" hangingPunct="0"/>
              <a:endParaRPr lang="en-US" sz="2400">
                <a:latin typeface="Times New Roman" pitchFamily="18" charset="0"/>
              </a:endParaRPr>
            </a:p>
          </p:txBody>
        </p:sp>
        <p:sp>
          <p:nvSpPr>
            <p:cNvPr id="144389" name="Rectangle 175"/>
            <p:cNvSpPr>
              <a:spLocks noChangeArrowheads="1"/>
            </p:cNvSpPr>
            <p:nvPr/>
          </p:nvSpPr>
          <p:spPr bwMode="auto">
            <a:xfrm>
              <a:off x="2623458" y="2140933"/>
              <a:ext cx="502920" cy="3025140"/>
            </a:xfrm>
            <a:prstGeom prst="rect">
              <a:avLst/>
            </a:prstGeom>
            <a:solidFill>
              <a:srgbClr val="CFD3F9"/>
            </a:solidFill>
            <a:ln w="9525" algn="ctr">
              <a:noFill/>
              <a:round/>
              <a:headEnd/>
              <a:tailEnd/>
            </a:ln>
          </p:spPr>
          <p:txBody>
            <a:bodyPr/>
            <a:lstStyle/>
            <a:p>
              <a:pPr eaLnBrk="0" hangingPunct="0"/>
              <a:endParaRPr lang="en-US" sz="2400">
                <a:latin typeface="Times New Roman" pitchFamily="18" charset="0"/>
              </a:endParaRPr>
            </a:p>
          </p:txBody>
        </p:sp>
        <p:sp>
          <p:nvSpPr>
            <p:cNvPr id="144390" name="Freeform 85"/>
            <p:cNvSpPr>
              <a:spLocks noEditPoints="1"/>
            </p:cNvSpPr>
            <p:nvPr/>
          </p:nvSpPr>
          <p:spPr bwMode="auto">
            <a:xfrm>
              <a:off x="1511300" y="2132043"/>
              <a:ext cx="6416675" cy="2603500"/>
            </a:xfrm>
            <a:custGeom>
              <a:avLst/>
              <a:gdLst>
                <a:gd name="T0" fmla="*/ 0 w 4042"/>
                <a:gd name="T1" fmla="*/ 2147483647 h 1640"/>
                <a:gd name="T2" fmla="*/ 2147483647 w 4042"/>
                <a:gd name="T3" fmla="*/ 2147483647 h 1640"/>
                <a:gd name="T4" fmla="*/ 2147483647 w 4042"/>
                <a:gd name="T5" fmla="*/ 2147483647 h 1640"/>
                <a:gd name="T6" fmla="*/ 0 w 4042"/>
                <a:gd name="T7" fmla="*/ 2147483647 h 1640"/>
                <a:gd name="T8" fmla="*/ 0 w 4042"/>
                <a:gd name="T9" fmla="*/ 2147483647 h 1640"/>
                <a:gd name="T10" fmla="*/ 0 w 4042"/>
                <a:gd name="T11" fmla="*/ 2147483647 h 1640"/>
                <a:gd name="T12" fmla="*/ 2147483647 w 4042"/>
                <a:gd name="T13" fmla="*/ 2147483647 h 1640"/>
                <a:gd name="T14" fmla="*/ 2147483647 w 4042"/>
                <a:gd name="T15" fmla="*/ 2147483647 h 1640"/>
                <a:gd name="T16" fmla="*/ 0 w 4042"/>
                <a:gd name="T17" fmla="*/ 2147483647 h 1640"/>
                <a:gd name="T18" fmla="*/ 0 w 4042"/>
                <a:gd name="T19" fmla="*/ 2147483647 h 1640"/>
                <a:gd name="T20" fmla="*/ 0 w 4042"/>
                <a:gd name="T21" fmla="*/ 2147483647 h 1640"/>
                <a:gd name="T22" fmla="*/ 2147483647 w 4042"/>
                <a:gd name="T23" fmla="*/ 2147483647 h 1640"/>
                <a:gd name="T24" fmla="*/ 2147483647 w 4042"/>
                <a:gd name="T25" fmla="*/ 2147483647 h 1640"/>
                <a:gd name="T26" fmla="*/ 0 w 4042"/>
                <a:gd name="T27" fmla="*/ 2147483647 h 1640"/>
                <a:gd name="T28" fmla="*/ 0 w 4042"/>
                <a:gd name="T29" fmla="*/ 2147483647 h 1640"/>
                <a:gd name="T30" fmla="*/ 0 w 4042"/>
                <a:gd name="T31" fmla="*/ 2147483647 h 1640"/>
                <a:gd name="T32" fmla="*/ 2147483647 w 4042"/>
                <a:gd name="T33" fmla="*/ 2147483647 h 1640"/>
                <a:gd name="T34" fmla="*/ 2147483647 w 4042"/>
                <a:gd name="T35" fmla="*/ 2147483647 h 1640"/>
                <a:gd name="T36" fmla="*/ 0 w 4042"/>
                <a:gd name="T37" fmla="*/ 2147483647 h 1640"/>
                <a:gd name="T38" fmla="*/ 0 w 4042"/>
                <a:gd name="T39" fmla="*/ 2147483647 h 1640"/>
                <a:gd name="T40" fmla="*/ 0 w 4042"/>
                <a:gd name="T41" fmla="*/ 2147483647 h 1640"/>
                <a:gd name="T42" fmla="*/ 2147483647 w 4042"/>
                <a:gd name="T43" fmla="*/ 2147483647 h 1640"/>
                <a:gd name="T44" fmla="*/ 2147483647 w 4042"/>
                <a:gd name="T45" fmla="*/ 2147483647 h 1640"/>
                <a:gd name="T46" fmla="*/ 0 w 4042"/>
                <a:gd name="T47" fmla="*/ 2147483647 h 1640"/>
                <a:gd name="T48" fmla="*/ 0 w 4042"/>
                <a:gd name="T49" fmla="*/ 2147483647 h 1640"/>
                <a:gd name="T50" fmla="*/ 0 w 4042"/>
                <a:gd name="T51" fmla="*/ 2147483647 h 1640"/>
                <a:gd name="T52" fmla="*/ 2147483647 w 4042"/>
                <a:gd name="T53" fmla="*/ 2147483647 h 1640"/>
                <a:gd name="T54" fmla="*/ 2147483647 w 4042"/>
                <a:gd name="T55" fmla="*/ 2147483647 h 1640"/>
                <a:gd name="T56" fmla="*/ 0 w 4042"/>
                <a:gd name="T57" fmla="*/ 2147483647 h 1640"/>
                <a:gd name="T58" fmla="*/ 0 w 4042"/>
                <a:gd name="T59" fmla="*/ 2147483647 h 1640"/>
                <a:gd name="T60" fmla="*/ 0 w 4042"/>
                <a:gd name="T61" fmla="*/ 0 h 1640"/>
                <a:gd name="T62" fmla="*/ 2147483647 w 4042"/>
                <a:gd name="T63" fmla="*/ 0 h 1640"/>
                <a:gd name="T64" fmla="*/ 2147483647 w 4042"/>
                <a:gd name="T65" fmla="*/ 2147483647 h 1640"/>
                <a:gd name="T66" fmla="*/ 0 w 4042"/>
                <a:gd name="T67" fmla="*/ 2147483647 h 1640"/>
                <a:gd name="T68" fmla="*/ 0 w 4042"/>
                <a:gd name="T69" fmla="*/ 0 h 1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42"/>
                <a:gd name="T106" fmla="*/ 0 h 1640"/>
                <a:gd name="T107" fmla="*/ 4042 w 4042"/>
                <a:gd name="T108" fmla="*/ 1640 h 1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42" h="1640">
                  <a:moveTo>
                    <a:pt x="0" y="1635"/>
                  </a:moveTo>
                  <a:lnTo>
                    <a:pt x="4042" y="1635"/>
                  </a:lnTo>
                  <a:lnTo>
                    <a:pt x="4042" y="1640"/>
                  </a:lnTo>
                  <a:lnTo>
                    <a:pt x="0" y="1640"/>
                  </a:lnTo>
                  <a:lnTo>
                    <a:pt x="0" y="1635"/>
                  </a:lnTo>
                  <a:close/>
                  <a:moveTo>
                    <a:pt x="0" y="1363"/>
                  </a:moveTo>
                  <a:lnTo>
                    <a:pt x="4042" y="1363"/>
                  </a:lnTo>
                  <a:lnTo>
                    <a:pt x="4042" y="1369"/>
                  </a:lnTo>
                  <a:lnTo>
                    <a:pt x="0" y="1369"/>
                  </a:lnTo>
                  <a:lnTo>
                    <a:pt x="0" y="1363"/>
                  </a:lnTo>
                  <a:close/>
                  <a:moveTo>
                    <a:pt x="0" y="1092"/>
                  </a:moveTo>
                  <a:lnTo>
                    <a:pt x="4042" y="1092"/>
                  </a:lnTo>
                  <a:lnTo>
                    <a:pt x="4042" y="1097"/>
                  </a:lnTo>
                  <a:lnTo>
                    <a:pt x="0" y="1097"/>
                  </a:lnTo>
                  <a:lnTo>
                    <a:pt x="0" y="1092"/>
                  </a:lnTo>
                  <a:close/>
                  <a:moveTo>
                    <a:pt x="0" y="815"/>
                  </a:moveTo>
                  <a:lnTo>
                    <a:pt x="4042" y="815"/>
                  </a:lnTo>
                  <a:lnTo>
                    <a:pt x="4042" y="820"/>
                  </a:lnTo>
                  <a:lnTo>
                    <a:pt x="0" y="820"/>
                  </a:lnTo>
                  <a:lnTo>
                    <a:pt x="0" y="815"/>
                  </a:lnTo>
                  <a:close/>
                  <a:moveTo>
                    <a:pt x="0" y="543"/>
                  </a:moveTo>
                  <a:lnTo>
                    <a:pt x="4042" y="543"/>
                  </a:lnTo>
                  <a:lnTo>
                    <a:pt x="4042" y="548"/>
                  </a:lnTo>
                  <a:lnTo>
                    <a:pt x="0" y="548"/>
                  </a:lnTo>
                  <a:lnTo>
                    <a:pt x="0" y="543"/>
                  </a:lnTo>
                  <a:close/>
                  <a:moveTo>
                    <a:pt x="0" y="271"/>
                  </a:moveTo>
                  <a:lnTo>
                    <a:pt x="4042" y="271"/>
                  </a:lnTo>
                  <a:lnTo>
                    <a:pt x="4042" y="277"/>
                  </a:lnTo>
                  <a:lnTo>
                    <a:pt x="0" y="277"/>
                  </a:lnTo>
                  <a:lnTo>
                    <a:pt x="0" y="271"/>
                  </a:lnTo>
                  <a:close/>
                  <a:moveTo>
                    <a:pt x="0" y="0"/>
                  </a:moveTo>
                  <a:lnTo>
                    <a:pt x="4042" y="0"/>
                  </a:lnTo>
                  <a:lnTo>
                    <a:pt x="4042" y="5"/>
                  </a:lnTo>
                  <a:lnTo>
                    <a:pt x="0" y="5"/>
                  </a:lnTo>
                  <a:lnTo>
                    <a:pt x="0" y="0"/>
                  </a:lnTo>
                  <a:close/>
                </a:path>
              </a:pathLst>
            </a:custGeom>
            <a:solidFill>
              <a:srgbClr val="868686"/>
            </a:solidFill>
            <a:ln w="5">
              <a:solidFill>
                <a:srgbClr val="868686"/>
              </a:solidFill>
              <a:bevel/>
              <a:headEnd/>
              <a:tailEnd/>
            </a:ln>
          </p:spPr>
          <p:txBody>
            <a:bodyPr/>
            <a:lstStyle/>
            <a:p>
              <a:endParaRPr lang="en-US" sz="1800"/>
            </a:p>
          </p:txBody>
        </p:sp>
        <p:sp>
          <p:nvSpPr>
            <p:cNvPr id="144391" name="Freeform 86"/>
            <p:cNvSpPr>
              <a:spLocks noEditPoints="1"/>
            </p:cNvSpPr>
            <p:nvPr/>
          </p:nvSpPr>
          <p:spPr bwMode="auto">
            <a:xfrm>
              <a:off x="1514475" y="4667281"/>
              <a:ext cx="708025" cy="500063"/>
            </a:xfrm>
            <a:custGeom>
              <a:avLst/>
              <a:gdLst>
                <a:gd name="T0" fmla="*/ 0 w 446"/>
                <a:gd name="T1" fmla="*/ 2147483647 h 315"/>
                <a:gd name="T2" fmla="*/ 2147483647 w 446"/>
                <a:gd name="T3" fmla="*/ 2147483647 h 315"/>
                <a:gd name="T4" fmla="*/ 2147483647 w 446"/>
                <a:gd name="T5" fmla="*/ 2147483647 h 315"/>
                <a:gd name="T6" fmla="*/ 0 w 446"/>
                <a:gd name="T7" fmla="*/ 2147483647 h 315"/>
                <a:gd name="T8" fmla="*/ 0 w 446"/>
                <a:gd name="T9" fmla="*/ 2147483647 h 315"/>
                <a:gd name="T10" fmla="*/ 2147483647 w 446"/>
                <a:gd name="T11" fmla="*/ 2147483647 h 315"/>
                <a:gd name="T12" fmla="*/ 2147483647 w 446"/>
                <a:gd name="T13" fmla="*/ 2147483647 h 315"/>
                <a:gd name="T14" fmla="*/ 2147483647 w 446"/>
                <a:gd name="T15" fmla="*/ 2147483647 h 315"/>
                <a:gd name="T16" fmla="*/ 2147483647 w 446"/>
                <a:gd name="T17" fmla="*/ 2147483647 h 315"/>
                <a:gd name="T18" fmla="*/ 2147483647 w 446"/>
                <a:gd name="T19" fmla="*/ 2147483647 h 315"/>
                <a:gd name="T20" fmla="*/ 2147483647 w 446"/>
                <a:gd name="T21" fmla="*/ 2147483647 h 315"/>
                <a:gd name="T22" fmla="*/ 2147483647 w 446"/>
                <a:gd name="T23" fmla="*/ 2147483647 h 315"/>
                <a:gd name="T24" fmla="*/ 2147483647 w 446"/>
                <a:gd name="T25" fmla="*/ 2147483647 h 315"/>
                <a:gd name="T26" fmla="*/ 2147483647 w 446"/>
                <a:gd name="T27" fmla="*/ 2147483647 h 315"/>
                <a:gd name="T28" fmla="*/ 2147483647 w 446"/>
                <a:gd name="T29" fmla="*/ 2147483647 h 315"/>
                <a:gd name="T30" fmla="*/ 2147483647 w 446"/>
                <a:gd name="T31" fmla="*/ 2147483647 h 315"/>
                <a:gd name="T32" fmla="*/ 2147483647 w 446"/>
                <a:gd name="T33" fmla="*/ 2147483647 h 315"/>
                <a:gd name="T34" fmla="*/ 2147483647 w 446"/>
                <a:gd name="T35" fmla="*/ 2147483647 h 315"/>
                <a:gd name="T36" fmla="*/ 2147483647 w 446"/>
                <a:gd name="T37" fmla="*/ 2147483647 h 315"/>
                <a:gd name="T38" fmla="*/ 2147483647 w 446"/>
                <a:gd name="T39" fmla="*/ 2147483647 h 315"/>
                <a:gd name="T40" fmla="*/ 2147483647 w 446"/>
                <a:gd name="T41" fmla="*/ 0 h 315"/>
                <a:gd name="T42" fmla="*/ 2147483647 w 446"/>
                <a:gd name="T43" fmla="*/ 0 h 315"/>
                <a:gd name="T44" fmla="*/ 2147483647 w 446"/>
                <a:gd name="T45" fmla="*/ 2147483647 h 315"/>
                <a:gd name="T46" fmla="*/ 2147483647 w 446"/>
                <a:gd name="T47" fmla="*/ 2147483647 h 315"/>
                <a:gd name="T48" fmla="*/ 2147483647 w 446"/>
                <a:gd name="T49" fmla="*/ 0 h 3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315"/>
                <a:gd name="T77" fmla="*/ 446 w 446"/>
                <a:gd name="T78" fmla="*/ 315 h 3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315">
                  <a:moveTo>
                    <a:pt x="0" y="16"/>
                  </a:moveTo>
                  <a:lnTo>
                    <a:pt x="33" y="16"/>
                  </a:lnTo>
                  <a:lnTo>
                    <a:pt x="33" y="315"/>
                  </a:lnTo>
                  <a:lnTo>
                    <a:pt x="0" y="315"/>
                  </a:lnTo>
                  <a:lnTo>
                    <a:pt x="0" y="16"/>
                  </a:lnTo>
                  <a:close/>
                  <a:moveTo>
                    <a:pt x="104" y="16"/>
                  </a:moveTo>
                  <a:lnTo>
                    <a:pt x="136" y="16"/>
                  </a:lnTo>
                  <a:lnTo>
                    <a:pt x="136" y="315"/>
                  </a:lnTo>
                  <a:lnTo>
                    <a:pt x="104" y="315"/>
                  </a:lnTo>
                  <a:lnTo>
                    <a:pt x="104" y="16"/>
                  </a:lnTo>
                  <a:close/>
                  <a:moveTo>
                    <a:pt x="207" y="5"/>
                  </a:moveTo>
                  <a:lnTo>
                    <a:pt x="240" y="5"/>
                  </a:lnTo>
                  <a:lnTo>
                    <a:pt x="240" y="315"/>
                  </a:lnTo>
                  <a:lnTo>
                    <a:pt x="207" y="315"/>
                  </a:lnTo>
                  <a:lnTo>
                    <a:pt x="207" y="5"/>
                  </a:lnTo>
                  <a:close/>
                  <a:moveTo>
                    <a:pt x="310" y="11"/>
                  </a:moveTo>
                  <a:lnTo>
                    <a:pt x="343" y="11"/>
                  </a:lnTo>
                  <a:lnTo>
                    <a:pt x="343" y="315"/>
                  </a:lnTo>
                  <a:lnTo>
                    <a:pt x="310" y="315"/>
                  </a:lnTo>
                  <a:lnTo>
                    <a:pt x="310" y="11"/>
                  </a:lnTo>
                  <a:close/>
                  <a:moveTo>
                    <a:pt x="413" y="0"/>
                  </a:moveTo>
                  <a:lnTo>
                    <a:pt x="446" y="0"/>
                  </a:lnTo>
                  <a:lnTo>
                    <a:pt x="446" y="315"/>
                  </a:lnTo>
                  <a:lnTo>
                    <a:pt x="413" y="315"/>
                  </a:lnTo>
                  <a:lnTo>
                    <a:pt x="413" y="0"/>
                  </a:lnTo>
                  <a:close/>
                </a:path>
              </a:pathLst>
            </a:custGeom>
            <a:solidFill>
              <a:srgbClr val="17375E"/>
            </a:solidFill>
            <a:ln w="9525">
              <a:noFill/>
              <a:round/>
              <a:headEnd/>
              <a:tailEnd/>
            </a:ln>
          </p:spPr>
          <p:txBody>
            <a:bodyPr/>
            <a:lstStyle/>
            <a:p>
              <a:endParaRPr lang="en-US" sz="1800"/>
            </a:p>
          </p:txBody>
        </p:sp>
        <p:sp>
          <p:nvSpPr>
            <p:cNvPr id="144392" name="Freeform 87"/>
            <p:cNvSpPr>
              <a:spLocks noEditPoints="1"/>
            </p:cNvSpPr>
            <p:nvPr/>
          </p:nvSpPr>
          <p:spPr bwMode="auto">
            <a:xfrm>
              <a:off x="2325688" y="4581556"/>
              <a:ext cx="708025" cy="585788"/>
            </a:xfrm>
            <a:custGeom>
              <a:avLst/>
              <a:gdLst>
                <a:gd name="T0" fmla="*/ 0 w 446"/>
                <a:gd name="T1" fmla="*/ 2147483647 h 369"/>
                <a:gd name="T2" fmla="*/ 2147483647 w 446"/>
                <a:gd name="T3" fmla="*/ 2147483647 h 369"/>
                <a:gd name="T4" fmla="*/ 2147483647 w 446"/>
                <a:gd name="T5" fmla="*/ 2147483647 h 369"/>
                <a:gd name="T6" fmla="*/ 0 w 446"/>
                <a:gd name="T7" fmla="*/ 2147483647 h 369"/>
                <a:gd name="T8" fmla="*/ 0 w 446"/>
                <a:gd name="T9" fmla="*/ 2147483647 h 369"/>
                <a:gd name="T10" fmla="*/ 2147483647 w 446"/>
                <a:gd name="T11" fmla="*/ 2147483647 h 369"/>
                <a:gd name="T12" fmla="*/ 2147483647 w 446"/>
                <a:gd name="T13" fmla="*/ 2147483647 h 369"/>
                <a:gd name="T14" fmla="*/ 2147483647 w 446"/>
                <a:gd name="T15" fmla="*/ 2147483647 h 369"/>
                <a:gd name="T16" fmla="*/ 2147483647 w 446"/>
                <a:gd name="T17" fmla="*/ 2147483647 h 369"/>
                <a:gd name="T18" fmla="*/ 2147483647 w 446"/>
                <a:gd name="T19" fmla="*/ 2147483647 h 369"/>
                <a:gd name="T20" fmla="*/ 2147483647 w 446"/>
                <a:gd name="T21" fmla="*/ 2147483647 h 369"/>
                <a:gd name="T22" fmla="*/ 2147483647 w 446"/>
                <a:gd name="T23" fmla="*/ 2147483647 h 369"/>
                <a:gd name="T24" fmla="*/ 2147483647 w 446"/>
                <a:gd name="T25" fmla="*/ 2147483647 h 369"/>
                <a:gd name="T26" fmla="*/ 2147483647 w 446"/>
                <a:gd name="T27" fmla="*/ 2147483647 h 369"/>
                <a:gd name="T28" fmla="*/ 2147483647 w 446"/>
                <a:gd name="T29" fmla="*/ 2147483647 h 369"/>
                <a:gd name="T30" fmla="*/ 2147483647 w 446"/>
                <a:gd name="T31" fmla="*/ 2147483647 h 369"/>
                <a:gd name="T32" fmla="*/ 2147483647 w 446"/>
                <a:gd name="T33" fmla="*/ 2147483647 h 369"/>
                <a:gd name="T34" fmla="*/ 2147483647 w 446"/>
                <a:gd name="T35" fmla="*/ 2147483647 h 369"/>
                <a:gd name="T36" fmla="*/ 2147483647 w 446"/>
                <a:gd name="T37" fmla="*/ 2147483647 h 369"/>
                <a:gd name="T38" fmla="*/ 2147483647 w 446"/>
                <a:gd name="T39" fmla="*/ 2147483647 h 369"/>
                <a:gd name="T40" fmla="*/ 2147483647 w 446"/>
                <a:gd name="T41" fmla="*/ 0 h 369"/>
                <a:gd name="T42" fmla="*/ 2147483647 w 446"/>
                <a:gd name="T43" fmla="*/ 0 h 369"/>
                <a:gd name="T44" fmla="*/ 2147483647 w 446"/>
                <a:gd name="T45" fmla="*/ 2147483647 h 369"/>
                <a:gd name="T46" fmla="*/ 2147483647 w 446"/>
                <a:gd name="T47" fmla="*/ 2147483647 h 369"/>
                <a:gd name="T48" fmla="*/ 2147483647 w 446"/>
                <a:gd name="T49" fmla="*/ 0 h 3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369"/>
                <a:gd name="T77" fmla="*/ 446 w 446"/>
                <a:gd name="T78" fmla="*/ 369 h 3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369">
                  <a:moveTo>
                    <a:pt x="0" y="70"/>
                  </a:moveTo>
                  <a:lnTo>
                    <a:pt x="38" y="70"/>
                  </a:lnTo>
                  <a:lnTo>
                    <a:pt x="38" y="369"/>
                  </a:lnTo>
                  <a:lnTo>
                    <a:pt x="0" y="369"/>
                  </a:lnTo>
                  <a:lnTo>
                    <a:pt x="0" y="70"/>
                  </a:lnTo>
                  <a:close/>
                  <a:moveTo>
                    <a:pt x="103" y="108"/>
                  </a:moveTo>
                  <a:lnTo>
                    <a:pt x="141" y="108"/>
                  </a:lnTo>
                  <a:lnTo>
                    <a:pt x="141" y="369"/>
                  </a:lnTo>
                  <a:lnTo>
                    <a:pt x="103" y="369"/>
                  </a:lnTo>
                  <a:lnTo>
                    <a:pt x="103" y="108"/>
                  </a:lnTo>
                  <a:close/>
                  <a:moveTo>
                    <a:pt x="207" y="70"/>
                  </a:moveTo>
                  <a:lnTo>
                    <a:pt x="245" y="70"/>
                  </a:lnTo>
                  <a:lnTo>
                    <a:pt x="245" y="369"/>
                  </a:lnTo>
                  <a:lnTo>
                    <a:pt x="207" y="369"/>
                  </a:lnTo>
                  <a:lnTo>
                    <a:pt x="207" y="70"/>
                  </a:lnTo>
                  <a:close/>
                  <a:moveTo>
                    <a:pt x="310" y="65"/>
                  </a:moveTo>
                  <a:lnTo>
                    <a:pt x="342" y="65"/>
                  </a:lnTo>
                  <a:lnTo>
                    <a:pt x="342" y="369"/>
                  </a:lnTo>
                  <a:lnTo>
                    <a:pt x="310" y="369"/>
                  </a:lnTo>
                  <a:lnTo>
                    <a:pt x="310" y="65"/>
                  </a:lnTo>
                  <a:close/>
                  <a:moveTo>
                    <a:pt x="413" y="0"/>
                  </a:moveTo>
                  <a:lnTo>
                    <a:pt x="446" y="0"/>
                  </a:lnTo>
                  <a:lnTo>
                    <a:pt x="446" y="369"/>
                  </a:lnTo>
                  <a:lnTo>
                    <a:pt x="413" y="369"/>
                  </a:lnTo>
                  <a:lnTo>
                    <a:pt x="413" y="0"/>
                  </a:lnTo>
                  <a:close/>
                </a:path>
              </a:pathLst>
            </a:custGeom>
            <a:solidFill>
              <a:srgbClr val="17375E"/>
            </a:solidFill>
            <a:ln w="9525">
              <a:noFill/>
              <a:round/>
              <a:headEnd/>
              <a:tailEnd/>
            </a:ln>
          </p:spPr>
          <p:txBody>
            <a:bodyPr/>
            <a:lstStyle/>
            <a:p>
              <a:endParaRPr lang="en-US" sz="1800"/>
            </a:p>
          </p:txBody>
        </p:sp>
        <p:sp>
          <p:nvSpPr>
            <p:cNvPr id="144393" name="Freeform 88"/>
            <p:cNvSpPr>
              <a:spLocks noEditPoints="1"/>
            </p:cNvSpPr>
            <p:nvPr/>
          </p:nvSpPr>
          <p:spPr bwMode="auto">
            <a:xfrm>
              <a:off x="3144838" y="4641881"/>
              <a:ext cx="708025" cy="525463"/>
            </a:xfrm>
            <a:custGeom>
              <a:avLst/>
              <a:gdLst>
                <a:gd name="T0" fmla="*/ 0 w 446"/>
                <a:gd name="T1" fmla="*/ 0 h 331"/>
                <a:gd name="T2" fmla="*/ 2147483647 w 446"/>
                <a:gd name="T3" fmla="*/ 0 h 331"/>
                <a:gd name="T4" fmla="*/ 2147483647 w 446"/>
                <a:gd name="T5" fmla="*/ 2147483647 h 331"/>
                <a:gd name="T6" fmla="*/ 0 w 446"/>
                <a:gd name="T7" fmla="*/ 2147483647 h 331"/>
                <a:gd name="T8" fmla="*/ 0 w 446"/>
                <a:gd name="T9" fmla="*/ 0 h 331"/>
                <a:gd name="T10" fmla="*/ 2147483647 w 446"/>
                <a:gd name="T11" fmla="*/ 2147483647 h 331"/>
                <a:gd name="T12" fmla="*/ 2147483647 w 446"/>
                <a:gd name="T13" fmla="*/ 2147483647 h 331"/>
                <a:gd name="T14" fmla="*/ 2147483647 w 446"/>
                <a:gd name="T15" fmla="*/ 2147483647 h 331"/>
                <a:gd name="T16" fmla="*/ 2147483647 w 446"/>
                <a:gd name="T17" fmla="*/ 2147483647 h 331"/>
                <a:gd name="T18" fmla="*/ 2147483647 w 446"/>
                <a:gd name="T19" fmla="*/ 2147483647 h 331"/>
                <a:gd name="T20" fmla="*/ 2147483647 w 446"/>
                <a:gd name="T21" fmla="*/ 2147483647 h 331"/>
                <a:gd name="T22" fmla="*/ 2147483647 w 446"/>
                <a:gd name="T23" fmla="*/ 2147483647 h 331"/>
                <a:gd name="T24" fmla="*/ 2147483647 w 446"/>
                <a:gd name="T25" fmla="*/ 2147483647 h 331"/>
                <a:gd name="T26" fmla="*/ 2147483647 w 446"/>
                <a:gd name="T27" fmla="*/ 2147483647 h 331"/>
                <a:gd name="T28" fmla="*/ 2147483647 w 446"/>
                <a:gd name="T29" fmla="*/ 2147483647 h 331"/>
                <a:gd name="T30" fmla="*/ 2147483647 w 446"/>
                <a:gd name="T31" fmla="*/ 2147483647 h 331"/>
                <a:gd name="T32" fmla="*/ 2147483647 w 446"/>
                <a:gd name="T33" fmla="*/ 2147483647 h 331"/>
                <a:gd name="T34" fmla="*/ 2147483647 w 446"/>
                <a:gd name="T35" fmla="*/ 2147483647 h 331"/>
                <a:gd name="T36" fmla="*/ 2147483647 w 446"/>
                <a:gd name="T37" fmla="*/ 2147483647 h 331"/>
                <a:gd name="T38" fmla="*/ 2147483647 w 446"/>
                <a:gd name="T39" fmla="*/ 2147483647 h 331"/>
                <a:gd name="T40" fmla="*/ 2147483647 w 446"/>
                <a:gd name="T41" fmla="*/ 2147483647 h 331"/>
                <a:gd name="T42" fmla="*/ 2147483647 w 446"/>
                <a:gd name="T43" fmla="*/ 2147483647 h 331"/>
                <a:gd name="T44" fmla="*/ 2147483647 w 446"/>
                <a:gd name="T45" fmla="*/ 2147483647 h 331"/>
                <a:gd name="T46" fmla="*/ 2147483647 w 446"/>
                <a:gd name="T47" fmla="*/ 2147483647 h 331"/>
                <a:gd name="T48" fmla="*/ 2147483647 w 446"/>
                <a:gd name="T49" fmla="*/ 2147483647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331"/>
                <a:gd name="T77" fmla="*/ 446 w 446"/>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331">
                  <a:moveTo>
                    <a:pt x="0" y="0"/>
                  </a:moveTo>
                  <a:lnTo>
                    <a:pt x="33" y="0"/>
                  </a:lnTo>
                  <a:lnTo>
                    <a:pt x="33" y="331"/>
                  </a:lnTo>
                  <a:lnTo>
                    <a:pt x="0" y="331"/>
                  </a:lnTo>
                  <a:lnTo>
                    <a:pt x="0" y="0"/>
                  </a:lnTo>
                  <a:close/>
                  <a:moveTo>
                    <a:pt x="104" y="76"/>
                  </a:moveTo>
                  <a:lnTo>
                    <a:pt x="136" y="76"/>
                  </a:lnTo>
                  <a:lnTo>
                    <a:pt x="136" y="331"/>
                  </a:lnTo>
                  <a:lnTo>
                    <a:pt x="104" y="331"/>
                  </a:lnTo>
                  <a:lnTo>
                    <a:pt x="104" y="76"/>
                  </a:lnTo>
                  <a:close/>
                  <a:moveTo>
                    <a:pt x="207" y="54"/>
                  </a:moveTo>
                  <a:lnTo>
                    <a:pt x="239" y="54"/>
                  </a:lnTo>
                  <a:lnTo>
                    <a:pt x="239" y="331"/>
                  </a:lnTo>
                  <a:lnTo>
                    <a:pt x="207" y="331"/>
                  </a:lnTo>
                  <a:lnTo>
                    <a:pt x="207" y="54"/>
                  </a:lnTo>
                  <a:close/>
                  <a:moveTo>
                    <a:pt x="310" y="130"/>
                  </a:moveTo>
                  <a:lnTo>
                    <a:pt x="343" y="130"/>
                  </a:lnTo>
                  <a:lnTo>
                    <a:pt x="343" y="331"/>
                  </a:lnTo>
                  <a:lnTo>
                    <a:pt x="310" y="331"/>
                  </a:lnTo>
                  <a:lnTo>
                    <a:pt x="310" y="130"/>
                  </a:lnTo>
                  <a:close/>
                  <a:moveTo>
                    <a:pt x="408" y="97"/>
                  </a:moveTo>
                  <a:lnTo>
                    <a:pt x="446" y="97"/>
                  </a:lnTo>
                  <a:lnTo>
                    <a:pt x="446" y="331"/>
                  </a:lnTo>
                  <a:lnTo>
                    <a:pt x="408" y="331"/>
                  </a:lnTo>
                  <a:lnTo>
                    <a:pt x="408" y="97"/>
                  </a:lnTo>
                  <a:close/>
                </a:path>
              </a:pathLst>
            </a:custGeom>
            <a:solidFill>
              <a:srgbClr val="17375E"/>
            </a:solidFill>
            <a:ln w="9525">
              <a:noFill/>
              <a:round/>
              <a:headEnd/>
              <a:tailEnd/>
            </a:ln>
          </p:spPr>
          <p:txBody>
            <a:bodyPr/>
            <a:lstStyle/>
            <a:p>
              <a:endParaRPr lang="en-US" sz="1800"/>
            </a:p>
          </p:txBody>
        </p:sp>
        <p:sp>
          <p:nvSpPr>
            <p:cNvPr id="144394" name="Freeform 89"/>
            <p:cNvSpPr>
              <a:spLocks noEditPoints="1"/>
            </p:cNvSpPr>
            <p:nvPr/>
          </p:nvSpPr>
          <p:spPr bwMode="auto">
            <a:xfrm>
              <a:off x="3956050" y="4667281"/>
              <a:ext cx="708025" cy="500063"/>
            </a:xfrm>
            <a:custGeom>
              <a:avLst/>
              <a:gdLst>
                <a:gd name="T0" fmla="*/ 0 w 446"/>
                <a:gd name="T1" fmla="*/ 2147483647 h 315"/>
                <a:gd name="T2" fmla="*/ 2147483647 w 446"/>
                <a:gd name="T3" fmla="*/ 2147483647 h 315"/>
                <a:gd name="T4" fmla="*/ 2147483647 w 446"/>
                <a:gd name="T5" fmla="*/ 2147483647 h 315"/>
                <a:gd name="T6" fmla="*/ 0 w 446"/>
                <a:gd name="T7" fmla="*/ 2147483647 h 315"/>
                <a:gd name="T8" fmla="*/ 0 w 446"/>
                <a:gd name="T9" fmla="*/ 2147483647 h 315"/>
                <a:gd name="T10" fmla="*/ 2147483647 w 446"/>
                <a:gd name="T11" fmla="*/ 2147483647 h 315"/>
                <a:gd name="T12" fmla="*/ 2147483647 w 446"/>
                <a:gd name="T13" fmla="*/ 2147483647 h 315"/>
                <a:gd name="T14" fmla="*/ 2147483647 w 446"/>
                <a:gd name="T15" fmla="*/ 2147483647 h 315"/>
                <a:gd name="T16" fmla="*/ 2147483647 w 446"/>
                <a:gd name="T17" fmla="*/ 2147483647 h 315"/>
                <a:gd name="T18" fmla="*/ 2147483647 w 446"/>
                <a:gd name="T19" fmla="*/ 2147483647 h 315"/>
                <a:gd name="T20" fmla="*/ 2147483647 w 446"/>
                <a:gd name="T21" fmla="*/ 2147483647 h 315"/>
                <a:gd name="T22" fmla="*/ 2147483647 w 446"/>
                <a:gd name="T23" fmla="*/ 2147483647 h 315"/>
                <a:gd name="T24" fmla="*/ 2147483647 w 446"/>
                <a:gd name="T25" fmla="*/ 2147483647 h 315"/>
                <a:gd name="T26" fmla="*/ 2147483647 w 446"/>
                <a:gd name="T27" fmla="*/ 2147483647 h 315"/>
                <a:gd name="T28" fmla="*/ 2147483647 w 446"/>
                <a:gd name="T29" fmla="*/ 2147483647 h 315"/>
                <a:gd name="T30" fmla="*/ 2147483647 w 446"/>
                <a:gd name="T31" fmla="*/ 2147483647 h 315"/>
                <a:gd name="T32" fmla="*/ 2147483647 w 446"/>
                <a:gd name="T33" fmla="*/ 2147483647 h 315"/>
                <a:gd name="T34" fmla="*/ 2147483647 w 446"/>
                <a:gd name="T35" fmla="*/ 2147483647 h 315"/>
                <a:gd name="T36" fmla="*/ 2147483647 w 446"/>
                <a:gd name="T37" fmla="*/ 2147483647 h 315"/>
                <a:gd name="T38" fmla="*/ 2147483647 w 446"/>
                <a:gd name="T39" fmla="*/ 2147483647 h 315"/>
                <a:gd name="T40" fmla="*/ 2147483647 w 446"/>
                <a:gd name="T41" fmla="*/ 0 h 315"/>
                <a:gd name="T42" fmla="*/ 2147483647 w 446"/>
                <a:gd name="T43" fmla="*/ 0 h 315"/>
                <a:gd name="T44" fmla="*/ 2147483647 w 446"/>
                <a:gd name="T45" fmla="*/ 2147483647 h 315"/>
                <a:gd name="T46" fmla="*/ 2147483647 w 446"/>
                <a:gd name="T47" fmla="*/ 2147483647 h 315"/>
                <a:gd name="T48" fmla="*/ 2147483647 w 446"/>
                <a:gd name="T49" fmla="*/ 0 h 3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315"/>
                <a:gd name="T77" fmla="*/ 446 w 446"/>
                <a:gd name="T78" fmla="*/ 315 h 3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315">
                  <a:moveTo>
                    <a:pt x="0" y="81"/>
                  </a:moveTo>
                  <a:lnTo>
                    <a:pt x="38" y="81"/>
                  </a:lnTo>
                  <a:lnTo>
                    <a:pt x="38" y="315"/>
                  </a:lnTo>
                  <a:lnTo>
                    <a:pt x="0" y="315"/>
                  </a:lnTo>
                  <a:lnTo>
                    <a:pt x="0" y="81"/>
                  </a:lnTo>
                  <a:close/>
                  <a:moveTo>
                    <a:pt x="103" y="11"/>
                  </a:moveTo>
                  <a:lnTo>
                    <a:pt x="141" y="11"/>
                  </a:lnTo>
                  <a:lnTo>
                    <a:pt x="141" y="315"/>
                  </a:lnTo>
                  <a:lnTo>
                    <a:pt x="103" y="315"/>
                  </a:lnTo>
                  <a:lnTo>
                    <a:pt x="103" y="11"/>
                  </a:lnTo>
                  <a:close/>
                  <a:moveTo>
                    <a:pt x="206" y="43"/>
                  </a:moveTo>
                  <a:lnTo>
                    <a:pt x="239" y="43"/>
                  </a:lnTo>
                  <a:lnTo>
                    <a:pt x="239" y="315"/>
                  </a:lnTo>
                  <a:lnTo>
                    <a:pt x="206" y="315"/>
                  </a:lnTo>
                  <a:lnTo>
                    <a:pt x="206" y="43"/>
                  </a:lnTo>
                  <a:close/>
                  <a:moveTo>
                    <a:pt x="310" y="22"/>
                  </a:moveTo>
                  <a:lnTo>
                    <a:pt x="342" y="22"/>
                  </a:lnTo>
                  <a:lnTo>
                    <a:pt x="342" y="315"/>
                  </a:lnTo>
                  <a:lnTo>
                    <a:pt x="310" y="315"/>
                  </a:lnTo>
                  <a:lnTo>
                    <a:pt x="310" y="22"/>
                  </a:lnTo>
                  <a:close/>
                  <a:moveTo>
                    <a:pt x="413" y="0"/>
                  </a:moveTo>
                  <a:lnTo>
                    <a:pt x="446" y="0"/>
                  </a:lnTo>
                  <a:lnTo>
                    <a:pt x="446" y="315"/>
                  </a:lnTo>
                  <a:lnTo>
                    <a:pt x="413" y="315"/>
                  </a:lnTo>
                  <a:lnTo>
                    <a:pt x="413" y="0"/>
                  </a:lnTo>
                  <a:close/>
                </a:path>
              </a:pathLst>
            </a:custGeom>
            <a:solidFill>
              <a:srgbClr val="17375E"/>
            </a:solidFill>
            <a:ln w="9525">
              <a:noFill/>
              <a:round/>
              <a:headEnd/>
              <a:tailEnd/>
            </a:ln>
          </p:spPr>
          <p:txBody>
            <a:bodyPr/>
            <a:lstStyle/>
            <a:p>
              <a:endParaRPr lang="en-US" sz="1800"/>
            </a:p>
          </p:txBody>
        </p:sp>
        <p:sp>
          <p:nvSpPr>
            <p:cNvPr id="144395" name="Freeform 90"/>
            <p:cNvSpPr>
              <a:spLocks noEditPoints="1"/>
            </p:cNvSpPr>
            <p:nvPr/>
          </p:nvSpPr>
          <p:spPr bwMode="auto">
            <a:xfrm>
              <a:off x="4775200" y="4614893"/>
              <a:ext cx="708025" cy="552450"/>
            </a:xfrm>
            <a:custGeom>
              <a:avLst/>
              <a:gdLst>
                <a:gd name="T0" fmla="*/ 0 w 446"/>
                <a:gd name="T1" fmla="*/ 2147483647 h 348"/>
                <a:gd name="T2" fmla="*/ 2147483647 w 446"/>
                <a:gd name="T3" fmla="*/ 2147483647 h 348"/>
                <a:gd name="T4" fmla="*/ 2147483647 w 446"/>
                <a:gd name="T5" fmla="*/ 2147483647 h 348"/>
                <a:gd name="T6" fmla="*/ 0 w 446"/>
                <a:gd name="T7" fmla="*/ 2147483647 h 348"/>
                <a:gd name="T8" fmla="*/ 0 w 446"/>
                <a:gd name="T9" fmla="*/ 2147483647 h 348"/>
                <a:gd name="T10" fmla="*/ 2147483647 w 446"/>
                <a:gd name="T11" fmla="*/ 2147483647 h 348"/>
                <a:gd name="T12" fmla="*/ 2147483647 w 446"/>
                <a:gd name="T13" fmla="*/ 2147483647 h 348"/>
                <a:gd name="T14" fmla="*/ 2147483647 w 446"/>
                <a:gd name="T15" fmla="*/ 2147483647 h 348"/>
                <a:gd name="T16" fmla="*/ 2147483647 w 446"/>
                <a:gd name="T17" fmla="*/ 2147483647 h 348"/>
                <a:gd name="T18" fmla="*/ 2147483647 w 446"/>
                <a:gd name="T19" fmla="*/ 2147483647 h 348"/>
                <a:gd name="T20" fmla="*/ 2147483647 w 446"/>
                <a:gd name="T21" fmla="*/ 2147483647 h 348"/>
                <a:gd name="T22" fmla="*/ 2147483647 w 446"/>
                <a:gd name="T23" fmla="*/ 2147483647 h 348"/>
                <a:gd name="T24" fmla="*/ 2147483647 w 446"/>
                <a:gd name="T25" fmla="*/ 2147483647 h 348"/>
                <a:gd name="T26" fmla="*/ 2147483647 w 446"/>
                <a:gd name="T27" fmla="*/ 2147483647 h 348"/>
                <a:gd name="T28" fmla="*/ 2147483647 w 446"/>
                <a:gd name="T29" fmla="*/ 2147483647 h 348"/>
                <a:gd name="T30" fmla="*/ 2147483647 w 446"/>
                <a:gd name="T31" fmla="*/ 2147483647 h 348"/>
                <a:gd name="T32" fmla="*/ 2147483647 w 446"/>
                <a:gd name="T33" fmla="*/ 2147483647 h 348"/>
                <a:gd name="T34" fmla="*/ 2147483647 w 446"/>
                <a:gd name="T35" fmla="*/ 2147483647 h 348"/>
                <a:gd name="T36" fmla="*/ 2147483647 w 446"/>
                <a:gd name="T37" fmla="*/ 2147483647 h 348"/>
                <a:gd name="T38" fmla="*/ 2147483647 w 446"/>
                <a:gd name="T39" fmla="*/ 2147483647 h 348"/>
                <a:gd name="T40" fmla="*/ 2147483647 w 446"/>
                <a:gd name="T41" fmla="*/ 0 h 348"/>
                <a:gd name="T42" fmla="*/ 2147483647 w 446"/>
                <a:gd name="T43" fmla="*/ 0 h 348"/>
                <a:gd name="T44" fmla="*/ 2147483647 w 446"/>
                <a:gd name="T45" fmla="*/ 2147483647 h 348"/>
                <a:gd name="T46" fmla="*/ 2147483647 w 446"/>
                <a:gd name="T47" fmla="*/ 2147483647 h 348"/>
                <a:gd name="T48" fmla="*/ 2147483647 w 446"/>
                <a:gd name="T49" fmla="*/ 0 h 3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348"/>
                <a:gd name="T77" fmla="*/ 446 w 446"/>
                <a:gd name="T78" fmla="*/ 348 h 3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348">
                  <a:moveTo>
                    <a:pt x="0" y="11"/>
                  </a:moveTo>
                  <a:lnTo>
                    <a:pt x="33" y="11"/>
                  </a:lnTo>
                  <a:lnTo>
                    <a:pt x="33" y="348"/>
                  </a:lnTo>
                  <a:lnTo>
                    <a:pt x="0" y="348"/>
                  </a:lnTo>
                  <a:lnTo>
                    <a:pt x="0" y="11"/>
                  </a:lnTo>
                  <a:close/>
                  <a:moveTo>
                    <a:pt x="103" y="11"/>
                  </a:moveTo>
                  <a:lnTo>
                    <a:pt x="136" y="11"/>
                  </a:lnTo>
                  <a:lnTo>
                    <a:pt x="136" y="348"/>
                  </a:lnTo>
                  <a:lnTo>
                    <a:pt x="103" y="348"/>
                  </a:lnTo>
                  <a:lnTo>
                    <a:pt x="103" y="11"/>
                  </a:lnTo>
                  <a:close/>
                  <a:moveTo>
                    <a:pt x="207" y="17"/>
                  </a:moveTo>
                  <a:lnTo>
                    <a:pt x="239" y="17"/>
                  </a:lnTo>
                  <a:lnTo>
                    <a:pt x="239" y="348"/>
                  </a:lnTo>
                  <a:lnTo>
                    <a:pt x="207" y="348"/>
                  </a:lnTo>
                  <a:lnTo>
                    <a:pt x="207" y="17"/>
                  </a:lnTo>
                  <a:close/>
                  <a:moveTo>
                    <a:pt x="304" y="6"/>
                  </a:moveTo>
                  <a:lnTo>
                    <a:pt x="342" y="6"/>
                  </a:lnTo>
                  <a:lnTo>
                    <a:pt x="342" y="348"/>
                  </a:lnTo>
                  <a:lnTo>
                    <a:pt x="304" y="348"/>
                  </a:lnTo>
                  <a:lnTo>
                    <a:pt x="304" y="6"/>
                  </a:lnTo>
                  <a:close/>
                  <a:moveTo>
                    <a:pt x="408" y="0"/>
                  </a:moveTo>
                  <a:lnTo>
                    <a:pt x="446" y="0"/>
                  </a:lnTo>
                  <a:lnTo>
                    <a:pt x="446" y="348"/>
                  </a:lnTo>
                  <a:lnTo>
                    <a:pt x="408" y="348"/>
                  </a:lnTo>
                  <a:lnTo>
                    <a:pt x="408" y="0"/>
                  </a:lnTo>
                  <a:close/>
                </a:path>
              </a:pathLst>
            </a:custGeom>
            <a:solidFill>
              <a:srgbClr val="17375E"/>
            </a:solidFill>
            <a:ln w="9525">
              <a:noFill/>
              <a:round/>
              <a:headEnd/>
              <a:tailEnd/>
            </a:ln>
          </p:spPr>
          <p:txBody>
            <a:bodyPr/>
            <a:lstStyle/>
            <a:p>
              <a:endParaRPr lang="en-US" sz="1800"/>
            </a:p>
          </p:txBody>
        </p:sp>
        <p:sp>
          <p:nvSpPr>
            <p:cNvPr id="144396" name="Freeform 91"/>
            <p:cNvSpPr>
              <a:spLocks noEditPoints="1"/>
            </p:cNvSpPr>
            <p:nvPr/>
          </p:nvSpPr>
          <p:spPr bwMode="auto">
            <a:xfrm>
              <a:off x="5586413" y="4064031"/>
              <a:ext cx="706438" cy="1103313"/>
            </a:xfrm>
            <a:custGeom>
              <a:avLst/>
              <a:gdLst>
                <a:gd name="T0" fmla="*/ 0 w 445"/>
                <a:gd name="T1" fmla="*/ 2147483647 h 695"/>
                <a:gd name="T2" fmla="*/ 2147483647 w 445"/>
                <a:gd name="T3" fmla="*/ 2147483647 h 695"/>
                <a:gd name="T4" fmla="*/ 2147483647 w 445"/>
                <a:gd name="T5" fmla="*/ 2147483647 h 695"/>
                <a:gd name="T6" fmla="*/ 0 w 445"/>
                <a:gd name="T7" fmla="*/ 2147483647 h 695"/>
                <a:gd name="T8" fmla="*/ 0 w 445"/>
                <a:gd name="T9" fmla="*/ 2147483647 h 695"/>
                <a:gd name="T10" fmla="*/ 2147483647 w 445"/>
                <a:gd name="T11" fmla="*/ 2147483647 h 695"/>
                <a:gd name="T12" fmla="*/ 2147483647 w 445"/>
                <a:gd name="T13" fmla="*/ 2147483647 h 695"/>
                <a:gd name="T14" fmla="*/ 2147483647 w 445"/>
                <a:gd name="T15" fmla="*/ 2147483647 h 695"/>
                <a:gd name="T16" fmla="*/ 2147483647 w 445"/>
                <a:gd name="T17" fmla="*/ 2147483647 h 695"/>
                <a:gd name="T18" fmla="*/ 2147483647 w 445"/>
                <a:gd name="T19" fmla="*/ 2147483647 h 695"/>
                <a:gd name="T20" fmla="*/ 2147483647 w 445"/>
                <a:gd name="T21" fmla="*/ 2147483647 h 695"/>
                <a:gd name="T22" fmla="*/ 2147483647 w 445"/>
                <a:gd name="T23" fmla="*/ 2147483647 h 695"/>
                <a:gd name="T24" fmla="*/ 2147483647 w 445"/>
                <a:gd name="T25" fmla="*/ 2147483647 h 695"/>
                <a:gd name="T26" fmla="*/ 2147483647 w 445"/>
                <a:gd name="T27" fmla="*/ 2147483647 h 695"/>
                <a:gd name="T28" fmla="*/ 2147483647 w 445"/>
                <a:gd name="T29" fmla="*/ 2147483647 h 695"/>
                <a:gd name="T30" fmla="*/ 2147483647 w 445"/>
                <a:gd name="T31" fmla="*/ 2147483647 h 695"/>
                <a:gd name="T32" fmla="*/ 2147483647 w 445"/>
                <a:gd name="T33" fmla="*/ 2147483647 h 695"/>
                <a:gd name="T34" fmla="*/ 2147483647 w 445"/>
                <a:gd name="T35" fmla="*/ 2147483647 h 695"/>
                <a:gd name="T36" fmla="*/ 2147483647 w 445"/>
                <a:gd name="T37" fmla="*/ 2147483647 h 695"/>
                <a:gd name="T38" fmla="*/ 2147483647 w 445"/>
                <a:gd name="T39" fmla="*/ 2147483647 h 695"/>
                <a:gd name="T40" fmla="*/ 2147483647 w 445"/>
                <a:gd name="T41" fmla="*/ 0 h 695"/>
                <a:gd name="T42" fmla="*/ 2147483647 w 445"/>
                <a:gd name="T43" fmla="*/ 0 h 695"/>
                <a:gd name="T44" fmla="*/ 2147483647 w 445"/>
                <a:gd name="T45" fmla="*/ 2147483647 h 695"/>
                <a:gd name="T46" fmla="*/ 2147483647 w 445"/>
                <a:gd name="T47" fmla="*/ 2147483647 h 695"/>
                <a:gd name="T48" fmla="*/ 2147483647 w 445"/>
                <a:gd name="T49" fmla="*/ 0 h 6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695"/>
                <a:gd name="T77" fmla="*/ 445 w 445"/>
                <a:gd name="T78" fmla="*/ 695 h 6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695">
                  <a:moveTo>
                    <a:pt x="0" y="347"/>
                  </a:moveTo>
                  <a:lnTo>
                    <a:pt x="38" y="347"/>
                  </a:lnTo>
                  <a:lnTo>
                    <a:pt x="38" y="695"/>
                  </a:lnTo>
                  <a:lnTo>
                    <a:pt x="0" y="695"/>
                  </a:lnTo>
                  <a:lnTo>
                    <a:pt x="0" y="347"/>
                  </a:lnTo>
                  <a:close/>
                  <a:moveTo>
                    <a:pt x="103" y="315"/>
                  </a:moveTo>
                  <a:lnTo>
                    <a:pt x="136" y="315"/>
                  </a:lnTo>
                  <a:lnTo>
                    <a:pt x="136" y="695"/>
                  </a:lnTo>
                  <a:lnTo>
                    <a:pt x="103" y="695"/>
                  </a:lnTo>
                  <a:lnTo>
                    <a:pt x="103" y="315"/>
                  </a:lnTo>
                  <a:close/>
                  <a:moveTo>
                    <a:pt x="206" y="271"/>
                  </a:moveTo>
                  <a:lnTo>
                    <a:pt x="239" y="271"/>
                  </a:lnTo>
                  <a:lnTo>
                    <a:pt x="239" y="695"/>
                  </a:lnTo>
                  <a:lnTo>
                    <a:pt x="206" y="695"/>
                  </a:lnTo>
                  <a:lnTo>
                    <a:pt x="206" y="271"/>
                  </a:lnTo>
                  <a:close/>
                  <a:moveTo>
                    <a:pt x="310" y="293"/>
                  </a:moveTo>
                  <a:lnTo>
                    <a:pt x="342" y="293"/>
                  </a:lnTo>
                  <a:lnTo>
                    <a:pt x="342" y="695"/>
                  </a:lnTo>
                  <a:lnTo>
                    <a:pt x="310" y="695"/>
                  </a:lnTo>
                  <a:lnTo>
                    <a:pt x="310" y="293"/>
                  </a:lnTo>
                  <a:close/>
                  <a:moveTo>
                    <a:pt x="413" y="0"/>
                  </a:moveTo>
                  <a:lnTo>
                    <a:pt x="445" y="0"/>
                  </a:lnTo>
                  <a:lnTo>
                    <a:pt x="445" y="695"/>
                  </a:lnTo>
                  <a:lnTo>
                    <a:pt x="413" y="695"/>
                  </a:lnTo>
                  <a:lnTo>
                    <a:pt x="413" y="0"/>
                  </a:lnTo>
                  <a:close/>
                </a:path>
              </a:pathLst>
            </a:custGeom>
            <a:solidFill>
              <a:srgbClr val="17375E"/>
            </a:solidFill>
            <a:ln w="9525">
              <a:noFill/>
              <a:round/>
              <a:headEnd/>
              <a:tailEnd/>
            </a:ln>
          </p:spPr>
          <p:txBody>
            <a:bodyPr/>
            <a:lstStyle/>
            <a:p>
              <a:endParaRPr lang="en-US" sz="1800"/>
            </a:p>
          </p:txBody>
        </p:sp>
        <p:sp>
          <p:nvSpPr>
            <p:cNvPr id="144397" name="Freeform 92"/>
            <p:cNvSpPr>
              <a:spLocks noEditPoints="1"/>
            </p:cNvSpPr>
            <p:nvPr/>
          </p:nvSpPr>
          <p:spPr bwMode="auto">
            <a:xfrm>
              <a:off x="6405563" y="4245006"/>
              <a:ext cx="708025" cy="922338"/>
            </a:xfrm>
            <a:custGeom>
              <a:avLst/>
              <a:gdLst>
                <a:gd name="T0" fmla="*/ 0 w 446"/>
                <a:gd name="T1" fmla="*/ 2147483647 h 581"/>
                <a:gd name="T2" fmla="*/ 2147483647 w 446"/>
                <a:gd name="T3" fmla="*/ 2147483647 h 581"/>
                <a:gd name="T4" fmla="*/ 2147483647 w 446"/>
                <a:gd name="T5" fmla="*/ 2147483647 h 581"/>
                <a:gd name="T6" fmla="*/ 0 w 446"/>
                <a:gd name="T7" fmla="*/ 2147483647 h 581"/>
                <a:gd name="T8" fmla="*/ 0 w 446"/>
                <a:gd name="T9" fmla="*/ 2147483647 h 581"/>
                <a:gd name="T10" fmla="*/ 2147483647 w 446"/>
                <a:gd name="T11" fmla="*/ 0 h 581"/>
                <a:gd name="T12" fmla="*/ 2147483647 w 446"/>
                <a:gd name="T13" fmla="*/ 0 h 581"/>
                <a:gd name="T14" fmla="*/ 2147483647 w 446"/>
                <a:gd name="T15" fmla="*/ 2147483647 h 581"/>
                <a:gd name="T16" fmla="*/ 2147483647 w 446"/>
                <a:gd name="T17" fmla="*/ 2147483647 h 581"/>
                <a:gd name="T18" fmla="*/ 2147483647 w 446"/>
                <a:gd name="T19" fmla="*/ 0 h 581"/>
                <a:gd name="T20" fmla="*/ 2147483647 w 446"/>
                <a:gd name="T21" fmla="*/ 2147483647 h 581"/>
                <a:gd name="T22" fmla="*/ 2147483647 w 446"/>
                <a:gd name="T23" fmla="*/ 2147483647 h 581"/>
                <a:gd name="T24" fmla="*/ 2147483647 w 446"/>
                <a:gd name="T25" fmla="*/ 2147483647 h 581"/>
                <a:gd name="T26" fmla="*/ 2147483647 w 446"/>
                <a:gd name="T27" fmla="*/ 2147483647 h 581"/>
                <a:gd name="T28" fmla="*/ 2147483647 w 446"/>
                <a:gd name="T29" fmla="*/ 2147483647 h 581"/>
                <a:gd name="T30" fmla="*/ 2147483647 w 446"/>
                <a:gd name="T31" fmla="*/ 2147483647 h 581"/>
                <a:gd name="T32" fmla="*/ 2147483647 w 446"/>
                <a:gd name="T33" fmla="*/ 2147483647 h 581"/>
                <a:gd name="T34" fmla="*/ 2147483647 w 446"/>
                <a:gd name="T35" fmla="*/ 2147483647 h 581"/>
                <a:gd name="T36" fmla="*/ 2147483647 w 446"/>
                <a:gd name="T37" fmla="*/ 2147483647 h 581"/>
                <a:gd name="T38" fmla="*/ 2147483647 w 446"/>
                <a:gd name="T39" fmla="*/ 2147483647 h 581"/>
                <a:gd name="T40" fmla="*/ 2147483647 w 446"/>
                <a:gd name="T41" fmla="*/ 2147483647 h 581"/>
                <a:gd name="T42" fmla="*/ 2147483647 w 446"/>
                <a:gd name="T43" fmla="*/ 2147483647 h 581"/>
                <a:gd name="T44" fmla="*/ 2147483647 w 446"/>
                <a:gd name="T45" fmla="*/ 2147483647 h 581"/>
                <a:gd name="T46" fmla="*/ 2147483647 w 446"/>
                <a:gd name="T47" fmla="*/ 2147483647 h 581"/>
                <a:gd name="T48" fmla="*/ 2147483647 w 446"/>
                <a:gd name="T49" fmla="*/ 2147483647 h 5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581"/>
                <a:gd name="T77" fmla="*/ 446 w 446"/>
                <a:gd name="T78" fmla="*/ 581 h 5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581">
                  <a:moveTo>
                    <a:pt x="0" y="233"/>
                  </a:moveTo>
                  <a:lnTo>
                    <a:pt x="33" y="233"/>
                  </a:lnTo>
                  <a:lnTo>
                    <a:pt x="33" y="581"/>
                  </a:lnTo>
                  <a:lnTo>
                    <a:pt x="0" y="581"/>
                  </a:lnTo>
                  <a:lnTo>
                    <a:pt x="0" y="233"/>
                  </a:lnTo>
                  <a:close/>
                  <a:moveTo>
                    <a:pt x="103" y="0"/>
                  </a:moveTo>
                  <a:lnTo>
                    <a:pt x="136" y="0"/>
                  </a:lnTo>
                  <a:lnTo>
                    <a:pt x="136" y="581"/>
                  </a:lnTo>
                  <a:lnTo>
                    <a:pt x="103" y="581"/>
                  </a:lnTo>
                  <a:lnTo>
                    <a:pt x="103" y="0"/>
                  </a:lnTo>
                  <a:close/>
                  <a:moveTo>
                    <a:pt x="201" y="54"/>
                  </a:moveTo>
                  <a:lnTo>
                    <a:pt x="239" y="54"/>
                  </a:lnTo>
                  <a:lnTo>
                    <a:pt x="239" y="581"/>
                  </a:lnTo>
                  <a:lnTo>
                    <a:pt x="201" y="581"/>
                  </a:lnTo>
                  <a:lnTo>
                    <a:pt x="201" y="54"/>
                  </a:lnTo>
                  <a:close/>
                  <a:moveTo>
                    <a:pt x="304" y="277"/>
                  </a:moveTo>
                  <a:lnTo>
                    <a:pt x="342" y="277"/>
                  </a:lnTo>
                  <a:lnTo>
                    <a:pt x="342" y="581"/>
                  </a:lnTo>
                  <a:lnTo>
                    <a:pt x="304" y="581"/>
                  </a:lnTo>
                  <a:lnTo>
                    <a:pt x="304" y="277"/>
                  </a:lnTo>
                  <a:close/>
                  <a:moveTo>
                    <a:pt x="408" y="190"/>
                  </a:moveTo>
                  <a:lnTo>
                    <a:pt x="446" y="190"/>
                  </a:lnTo>
                  <a:lnTo>
                    <a:pt x="446" y="581"/>
                  </a:lnTo>
                  <a:lnTo>
                    <a:pt x="408" y="581"/>
                  </a:lnTo>
                  <a:lnTo>
                    <a:pt x="408" y="190"/>
                  </a:lnTo>
                  <a:close/>
                </a:path>
              </a:pathLst>
            </a:custGeom>
            <a:solidFill>
              <a:srgbClr val="17375E"/>
            </a:solidFill>
            <a:ln w="9525">
              <a:noFill/>
              <a:round/>
              <a:headEnd/>
              <a:tailEnd/>
            </a:ln>
          </p:spPr>
          <p:txBody>
            <a:bodyPr/>
            <a:lstStyle/>
            <a:p>
              <a:endParaRPr lang="en-US" sz="1800"/>
            </a:p>
          </p:txBody>
        </p:sp>
        <p:sp>
          <p:nvSpPr>
            <p:cNvPr id="144398" name="Freeform 93"/>
            <p:cNvSpPr>
              <a:spLocks noEditPoints="1"/>
            </p:cNvSpPr>
            <p:nvPr/>
          </p:nvSpPr>
          <p:spPr bwMode="auto">
            <a:xfrm>
              <a:off x="7216775" y="4564093"/>
              <a:ext cx="706438" cy="603250"/>
            </a:xfrm>
            <a:custGeom>
              <a:avLst/>
              <a:gdLst>
                <a:gd name="T0" fmla="*/ 0 w 445"/>
                <a:gd name="T1" fmla="*/ 2147483647 h 380"/>
                <a:gd name="T2" fmla="*/ 2147483647 w 445"/>
                <a:gd name="T3" fmla="*/ 2147483647 h 380"/>
                <a:gd name="T4" fmla="*/ 2147483647 w 445"/>
                <a:gd name="T5" fmla="*/ 2147483647 h 380"/>
                <a:gd name="T6" fmla="*/ 0 w 445"/>
                <a:gd name="T7" fmla="*/ 2147483647 h 380"/>
                <a:gd name="T8" fmla="*/ 0 w 445"/>
                <a:gd name="T9" fmla="*/ 2147483647 h 380"/>
                <a:gd name="T10" fmla="*/ 2147483647 w 445"/>
                <a:gd name="T11" fmla="*/ 0 h 380"/>
                <a:gd name="T12" fmla="*/ 2147483647 w 445"/>
                <a:gd name="T13" fmla="*/ 0 h 380"/>
                <a:gd name="T14" fmla="*/ 2147483647 w 445"/>
                <a:gd name="T15" fmla="*/ 2147483647 h 380"/>
                <a:gd name="T16" fmla="*/ 2147483647 w 445"/>
                <a:gd name="T17" fmla="*/ 2147483647 h 380"/>
                <a:gd name="T18" fmla="*/ 2147483647 w 445"/>
                <a:gd name="T19" fmla="*/ 0 h 380"/>
                <a:gd name="T20" fmla="*/ 2147483647 w 445"/>
                <a:gd name="T21" fmla="*/ 2147483647 h 380"/>
                <a:gd name="T22" fmla="*/ 2147483647 w 445"/>
                <a:gd name="T23" fmla="*/ 2147483647 h 380"/>
                <a:gd name="T24" fmla="*/ 2147483647 w 445"/>
                <a:gd name="T25" fmla="*/ 2147483647 h 380"/>
                <a:gd name="T26" fmla="*/ 2147483647 w 445"/>
                <a:gd name="T27" fmla="*/ 2147483647 h 380"/>
                <a:gd name="T28" fmla="*/ 2147483647 w 445"/>
                <a:gd name="T29" fmla="*/ 2147483647 h 380"/>
                <a:gd name="T30" fmla="*/ 2147483647 w 445"/>
                <a:gd name="T31" fmla="*/ 2147483647 h 380"/>
                <a:gd name="T32" fmla="*/ 2147483647 w 445"/>
                <a:gd name="T33" fmla="*/ 2147483647 h 380"/>
                <a:gd name="T34" fmla="*/ 2147483647 w 445"/>
                <a:gd name="T35" fmla="*/ 2147483647 h 380"/>
                <a:gd name="T36" fmla="*/ 2147483647 w 445"/>
                <a:gd name="T37" fmla="*/ 2147483647 h 380"/>
                <a:gd name="T38" fmla="*/ 2147483647 w 445"/>
                <a:gd name="T39" fmla="*/ 2147483647 h 380"/>
                <a:gd name="T40" fmla="*/ 2147483647 w 445"/>
                <a:gd name="T41" fmla="*/ 2147483647 h 380"/>
                <a:gd name="T42" fmla="*/ 2147483647 w 445"/>
                <a:gd name="T43" fmla="*/ 2147483647 h 380"/>
                <a:gd name="T44" fmla="*/ 2147483647 w 445"/>
                <a:gd name="T45" fmla="*/ 2147483647 h 380"/>
                <a:gd name="T46" fmla="*/ 2147483647 w 445"/>
                <a:gd name="T47" fmla="*/ 2147483647 h 380"/>
                <a:gd name="T48" fmla="*/ 2147483647 w 445"/>
                <a:gd name="T49" fmla="*/ 2147483647 h 3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380"/>
                <a:gd name="T77" fmla="*/ 445 w 445"/>
                <a:gd name="T78" fmla="*/ 380 h 3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380">
                  <a:moveTo>
                    <a:pt x="0" y="130"/>
                  </a:moveTo>
                  <a:lnTo>
                    <a:pt x="32" y="130"/>
                  </a:lnTo>
                  <a:lnTo>
                    <a:pt x="32" y="380"/>
                  </a:lnTo>
                  <a:lnTo>
                    <a:pt x="0" y="380"/>
                  </a:lnTo>
                  <a:lnTo>
                    <a:pt x="0" y="130"/>
                  </a:lnTo>
                  <a:close/>
                  <a:moveTo>
                    <a:pt x="103" y="0"/>
                  </a:moveTo>
                  <a:lnTo>
                    <a:pt x="136" y="0"/>
                  </a:lnTo>
                  <a:lnTo>
                    <a:pt x="136" y="380"/>
                  </a:lnTo>
                  <a:lnTo>
                    <a:pt x="103" y="380"/>
                  </a:lnTo>
                  <a:lnTo>
                    <a:pt x="103" y="0"/>
                  </a:lnTo>
                  <a:close/>
                  <a:moveTo>
                    <a:pt x="206" y="119"/>
                  </a:moveTo>
                  <a:lnTo>
                    <a:pt x="239" y="119"/>
                  </a:lnTo>
                  <a:lnTo>
                    <a:pt x="239" y="380"/>
                  </a:lnTo>
                  <a:lnTo>
                    <a:pt x="206" y="380"/>
                  </a:lnTo>
                  <a:lnTo>
                    <a:pt x="206" y="119"/>
                  </a:lnTo>
                  <a:close/>
                  <a:moveTo>
                    <a:pt x="309" y="103"/>
                  </a:moveTo>
                  <a:lnTo>
                    <a:pt x="342" y="103"/>
                  </a:lnTo>
                  <a:lnTo>
                    <a:pt x="342" y="380"/>
                  </a:lnTo>
                  <a:lnTo>
                    <a:pt x="309" y="380"/>
                  </a:lnTo>
                  <a:lnTo>
                    <a:pt x="309" y="103"/>
                  </a:lnTo>
                  <a:close/>
                  <a:moveTo>
                    <a:pt x="413" y="326"/>
                  </a:moveTo>
                  <a:lnTo>
                    <a:pt x="445" y="326"/>
                  </a:lnTo>
                  <a:lnTo>
                    <a:pt x="445" y="380"/>
                  </a:lnTo>
                  <a:lnTo>
                    <a:pt x="413" y="380"/>
                  </a:lnTo>
                  <a:lnTo>
                    <a:pt x="413" y="326"/>
                  </a:lnTo>
                  <a:close/>
                </a:path>
              </a:pathLst>
            </a:custGeom>
            <a:solidFill>
              <a:srgbClr val="17375E"/>
            </a:solidFill>
            <a:ln w="9525">
              <a:noFill/>
              <a:round/>
              <a:headEnd/>
              <a:tailEnd/>
            </a:ln>
          </p:spPr>
          <p:txBody>
            <a:bodyPr/>
            <a:lstStyle/>
            <a:p>
              <a:endParaRPr lang="en-US" sz="1800"/>
            </a:p>
          </p:txBody>
        </p:sp>
        <p:sp>
          <p:nvSpPr>
            <p:cNvPr id="144399" name="Freeform 94"/>
            <p:cNvSpPr>
              <a:spLocks noEditPoints="1"/>
            </p:cNvSpPr>
            <p:nvPr/>
          </p:nvSpPr>
          <p:spPr bwMode="auto">
            <a:xfrm>
              <a:off x="1514475" y="3943381"/>
              <a:ext cx="708025" cy="749300"/>
            </a:xfrm>
            <a:custGeom>
              <a:avLst/>
              <a:gdLst>
                <a:gd name="T0" fmla="*/ 0 w 446"/>
                <a:gd name="T1" fmla="*/ 2147483647 h 472"/>
                <a:gd name="T2" fmla="*/ 2147483647 w 446"/>
                <a:gd name="T3" fmla="*/ 2147483647 h 472"/>
                <a:gd name="T4" fmla="*/ 2147483647 w 446"/>
                <a:gd name="T5" fmla="*/ 2147483647 h 472"/>
                <a:gd name="T6" fmla="*/ 0 w 446"/>
                <a:gd name="T7" fmla="*/ 2147483647 h 472"/>
                <a:gd name="T8" fmla="*/ 0 w 446"/>
                <a:gd name="T9" fmla="*/ 2147483647 h 472"/>
                <a:gd name="T10" fmla="*/ 2147483647 w 446"/>
                <a:gd name="T11" fmla="*/ 2147483647 h 472"/>
                <a:gd name="T12" fmla="*/ 2147483647 w 446"/>
                <a:gd name="T13" fmla="*/ 2147483647 h 472"/>
                <a:gd name="T14" fmla="*/ 2147483647 w 446"/>
                <a:gd name="T15" fmla="*/ 2147483647 h 472"/>
                <a:gd name="T16" fmla="*/ 2147483647 w 446"/>
                <a:gd name="T17" fmla="*/ 2147483647 h 472"/>
                <a:gd name="T18" fmla="*/ 2147483647 w 446"/>
                <a:gd name="T19" fmla="*/ 2147483647 h 472"/>
                <a:gd name="T20" fmla="*/ 2147483647 w 446"/>
                <a:gd name="T21" fmla="*/ 2147483647 h 472"/>
                <a:gd name="T22" fmla="*/ 2147483647 w 446"/>
                <a:gd name="T23" fmla="*/ 2147483647 h 472"/>
                <a:gd name="T24" fmla="*/ 2147483647 w 446"/>
                <a:gd name="T25" fmla="*/ 2147483647 h 472"/>
                <a:gd name="T26" fmla="*/ 2147483647 w 446"/>
                <a:gd name="T27" fmla="*/ 2147483647 h 472"/>
                <a:gd name="T28" fmla="*/ 2147483647 w 446"/>
                <a:gd name="T29" fmla="*/ 2147483647 h 472"/>
                <a:gd name="T30" fmla="*/ 2147483647 w 446"/>
                <a:gd name="T31" fmla="*/ 2147483647 h 472"/>
                <a:gd name="T32" fmla="*/ 2147483647 w 446"/>
                <a:gd name="T33" fmla="*/ 2147483647 h 472"/>
                <a:gd name="T34" fmla="*/ 2147483647 w 446"/>
                <a:gd name="T35" fmla="*/ 2147483647 h 472"/>
                <a:gd name="T36" fmla="*/ 2147483647 w 446"/>
                <a:gd name="T37" fmla="*/ 2147483647 h 472"/>
                <a:gd name="T38" fmla="*/ 2147483647 w 446"/>
                <a:gd name="T39" fmla="*/ 2147483647 h 472"/>
                <a:gd name="T40" fmla="*/ 2147483647 w 446"/>
                <a:gd name="T41" fmla="*/ 0 h 472"/>
                <a:gd name="T42" fmla="*/ 2147483647 w 446"/>
                <a:gd name="T43" fmla="*/ 0 h 472"/>
                <a:gd name="T44" fmla="*/ 2147483647 w 446"/>
                <a:gd name="T45" fmla="*/ 2147483647 h 472"/>
                <a:gd name="T46" fmla="*/ 2147483647 w 446"/>
                <a:gd name="T47" fmla="*/ 2147483647 h 472"/>
                <a:gd name="T48" fmla="*/ 2147483647 w 446"/>
                <a:gd name="T49" fmla="*/ 0 h 4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472"/>
                <a:gd name="T77" fmla="*/ 446 w 446"/>
                <a:gd name="T78" fmla="*/ 472 h 4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472">
                  <a:moveTo>
                    <a:pt x="0" y="130"/>
                  </a:moveTo>
                  <a:lnTo>
                    <a:pt x="33" y="130"/>
                  </a:lnTo>
                  <a:lnTo>
                    <a:pt x="33" y="472"/>
                  </a:lnTo>
                  <a:lnTo>
                    <a:pt x="0" y="472"/>
                  </a:lnTo>
                  <a:lnTo>
                    <a:pt x="0" y="130"/>
                  </a:lnTo>
                  <a:close/>
                  <a:moveTo>
                    <a:pt x="104" y="135"/>
                  </a:moveTo>
                  <a:lnTo>
                    <a:pt x="136" y="135"/>
                  </a:lnTo>
                  <a:lnTo>
                    <a:pt x="136" y="472"/>
                  </a:lnTo>
                  <a:lnTo>
                    <a:pt x="104" y="472"/>
                  </a:lnTo>
                  <a:lnTo>
                    <a:pt x="104" y="135"/>
                  </a:lnTo>
                  <a:close/>
                  <a:moveTo>
                    <a:pt x="207" y="54"/>
                  </a:moveTo>
                  <a:lnTo>
                    <a:pt x="240" y="54"/>
                  </a:lnTo>
                  <a:lnTo>
                    <a:pt x="240" y="461"/>
                  </a:lnTo>
                  <a:lnTo>
                    <a:pt x="207" y="461"/>
                  </a:lnTo>
                  <a:lnTo>
                    <a:pt x="207" y="54"/>
                  </a:lnTo>
                  <a:close/>
                  <a:moveTo>
                    <a:pt x="310" y="43"/>
                  </a:moveTo>
                  <a:lnTo>
                    <a:pt x="343" y="43"/>
                  </a:lnTo>
                  <a:lnTo>
                    <a:pt x="343" y="467"/>
                  </a:lnTo>
                  <a:lnTo>
                    <a:pt x="310" y="467"/>
                  </a:lnTo>
                  <a:lnTo>
                    <a:pt x="310" y="43"/>
                  </a:lnTo>
                  <a:close/>
                  <a:moveTo>
                    <a:pt x="413" y="0"/>
                  </a:moveTo>
                  <a:lnTo>
                    <a:pt x="446" y="0"/>
                  </a:lnTo>
                  <a:lnTo>
                    <a:pt x="446" y="456"/>
                  </a:lnTo>
                  <a:lnTo>
                    <a:pt x="413" y="456"/>
                  </a:lnTo>
                  <a:lnTo>
                    <a:pt x="413" y="0"/>
                  </a:lnTo>
                  <a:close/>
                </a:path>
              </a:pathLst>
            </a:custGeom>
            <a:solidFill>
              <a:srgbClr val="C00000"/>
            </a:solidFill>
            <a:ln w="9525">
              <a:noFill/>
              <a:round/>
              <a:headEnd/>
              <a:tailEnd/>
            </a:ln>
          </p:spPr>
          <p:txBody>
            <a:bodyPr/>
            <a:lstStyle/>
            <a:p>
              <a:endParaRPr lang="en-US" sz="1800"/>
            </a:p>
          </p:txBody>
        </p:sp>
        <p:sp>
          <p:nvSpPr>
            <p:cNvPr id="144400" name="Freeform 95"/>
            <p:cNvSpPr>
              <a:spLocks noEditPoints="1"/>
            </p:cNvSpPr>
            <p:nvPr/>
          </p:nvSpPr>
          <p:spPr bwMode="auto">
            <a:xfrm>
              <a:off x="2325688" y="2890868"/>
              <a:ext cx="708025" cy="1862138"/>
            </a:xfrm>
            <a:custGeom>
              <a:avLst/>
              <a:gdLst>
                <a:gd name="T0" fmla="*/ 0 w 446"/>
                <a:gd name="T1" fmla="*/ 2147483647 h 1173"/>
                <a:gd name="T2" fmla="*/ 2147483647 w 446"/>
                <a:gd name="T3" fmla="*/ 2147483647 h 1173"/>
                <a:gd name="T4" fmla="*/ 2147483647 w 446"/>
                <a:gd name="T5" fmla="*/ 2147483647 h 1173"/>
                <a:gd name="T6" fmla="*/ 0 w 446"/>
                <a:gd name="T7" fmla="*/ 2147483647 h 1173"/>
                <a:gd name="T8" fmla="*/ 0 w 446"/>
                <a:gd name="T9" fmla="*/ 2147483647 h 1173"/>
                <a:gd name="T10" fmla="*/ 2147483647 w 446"/>
                <a:gd name="T11" fmla="*/ 2147483647 h 1173"/>
                <a:gd name="T12" fmla="*/ 2147483647 w 446"/>
                <a:gd name="T13" fmla="*/ 2147483647 h 1173"/>
                <a:gd name="T14" fmla="*/ 2147483647 w 446"/>
                <a:gd name="T15" fmla="*/ 2147483647 h 1173"/>
                <a:gd name="T16" fmla="*/ 2147483647 w 446"/>
                <a:gd name="T17" fmla="*/ 2147483647 h 1173"/>
                <a:gd name="T18" fmla="*/ 2147483647 w 446"/>
                <a:gd name="T19" fmla="*/ 2147483647 h 1173"/>
                <a:gd name="T20" fmla="*/ 2147483647 w 446"/>
                <a:gd name="T21" fmla="*/ 2147483647 h 1173"/>
                <a:gd name="T22" fmla="*/ 2147483647 w 446"/>
                <a:gd name="T23" fmla="*/ 2147483647 h 1173"/>
                <a:gd name="T24" fmla="*/ 2147483647 w 446"/>
                <a:gd name="T25" fmla="*/ 2147483647 h 1173"/>
                <a:gd name="T26" fmla="*/ 2147483647 w 446"/>
                <a:gd name="T27" fmla="*/ 2147483647 h 1173"/>
                <a:gd name="T28" fmla="*/ 2147483647 w 446"/>
                <a:gd name="T29" fmla="*/ 2147483647 h 1173"/>
                <a:gd name="T30" fmla="*/ 2147483647 w 446"/>
                <a:gd name="T31" fmla="*/ 2147483647 h 1173"/>
                <a:gd name="T32" fmla="*/ 2147483647 w 446"/>
                <a:gd name="T33" fmla="*/ 2147483647 h 1173"/>
                <a:gd name="T34" fmla="*/ 2147483647 w 446"/>
                <a:gd name="T35" fmla="*/ 2147483647 h 1173"/>
                <a:gd name="T36" fmla="*/ 2147483647 w 446"/>
                <a:gd name="T37" fmla="*/ 2147483647 h 1173"/>
                <a:gd name="T38" fmla="*/ 2147483647 w 446"/>
                <a:gd name="T39" fmla="*/ 2147483647 h 1173"/>
                <a:gd name="T40" fmla="*/ 2147483647 w 446"/>
                <a:gd name="T41" fmla="*/ 0 h 1173"/>
                <a:gd name="T42" fmla="*/ 2147483647 w 446"/>
                <a:gd name="T43" fmla="*/ 0 h 1173"/>
                <a:gd name="T44" fmla="*/ 2147483647 w 446"/>
                <a:gd name="T45" fmla="*/ 2147483647 h 1173"/>
                <a:gd name="T46" fmla="*/ 2147483647 w 446"/>
                <a:gd name="T47" fmla="*/ 2147483647 h 1173"/>
                <a:gd name="T48" fmla="*/ 2147483647 w 446"/>
                <a:gd name="T49" fmla="*/ 0 h 1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1173"/>
                <a:gd name="T77" fmla="*/ 446 w 446"/>
                <a:gd name="T78" fmla="*/ 1173 h 1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1173">
                  <a:moveTo>
                    <a:pt x="0" y="663"/>
                  </a:moveTo>
                  <a:lnTo>
                    <a:pt x="38" y="663"/>
                  </a:lnTo>
                  <a:lnTo>
                    <a:pt x="38" y="1135"/>
                  </a:lnTo>
                  <a:lnTo>
                    <a:pt x="0" y="1135"/>
                  </a:lnTo>
                  <a:lnTo>
                    <a:pt x="0" y="663"/>
                  </a:lnTo>
                  <a:close/>
                  <a:moveTo>
                    <a:pt x="103" y="625"/>
                  </a:moveTo>
                  <a:lnTo>
                    <a:pt x="141" y="625"/>
                  </a:lnTo>
                  <a:lnTo>
                    <a:pt x="141" y="1173"/>
                  </a:lnTo>
                  <a:lnTo>
                    <a:pt x="103" y="1173"/>
                  </a:lnTo>
                  <a:lnTo>
                    <a:pt x="103" y="625"/>
                  </a:lnTo>
                  <a:close/>
                  <a:moveTo>
                    <a:pt x="207" y="630"/>
                  </a:moveTo>
                  <a:lnTo>
                    <a:pt x="245" y="630"/>
                  </a:lnTo>
                  <a:lnTo>
                    <a:pt x="245" y="1135"/>
                  </a:lnTo>
                  <a:lnTo>
                    <a:pt x="207" y="1135"/>
                  </a:lnTo>
                  <a:lnTo>
                    <a:pt x="207" y="630"/>
                  </a:lnTo>
                  <a:close/>
                  <a:moveTo>
                    <a:pt x="310" y="690"/>
                  </a:moveTo>
                  <a:lnTo>
                    <a:pt x="342" y="690"/>
                  </a:lnTo>
                  <a:lnTo>
                    <a:pt x="342" y="1130"/>
                  </a:lnTo>
                  <a:lnTo>
                    <a:pt x="310" y="1130"/>
                  </a:lnTo>
                  <a:lnTo>
                    <a:pt x="310" y="690"/>
                  </a:lnTo>
                  <a:close/>
                  <a:moveTo>
                    <a:pt x="413" y="0"/>
                  </a:moveTo>
                  <a:lnTo>
                    <a:pt x="446" y="0"/>
                  </a:lnTo>
                  <a:lnTo>
                    <a:pt x="446" y="1065"/>
                  </a:lnTo>
                  <a:lnTo>
                    <a:pt x="413" y="1065"/>
                  </a:lnTo>
                  <a:lnTo>
                    <a:pt x="413" y="0"/>
                  </a:lnTo>
                  <a:close/>
                </a:path>
              </a:pathLst>
            </a:custGeom>
            <a:solidFill>
              <a:srgbClr val="C00000"/>
            </a:solidFill>
            <a:ln w="9525">
              <a:noFill/>
              <a:round/>
              <a:headEnd/>
              <a:tailEnd/>
            </a:ln>
          </p:spPr>
          <p:txBody>
            <a:bodyPr/>
            <a:lstStyle/>
            <a:p>
              <a:endParaRPr lang="en-US" sz="1800"/>
            </a:p>
          </p:txBody>
        </p:sp>
        <p:sp>
          <p:nvSpPr>
            <p:cNvPr id="144401" name="Freeform 96"/>
            <p:cNvSpPr>
              <a:spLocks noEditPoints="1"/>
            </p:cNvSpPr>
            <p:nvPr/>
          </p:nvSpPr>
          <p:spPr bwMode="auto">
            <a:xfrm>
              <a:off x="3144838" y="3278218"/>
              <a:ext cx="708025" cy="1570038"/>
            </a:xfrm>
            <a:custGeom>
              <a:avLst/>
              <a:gdLst>
                <a:gd name="T0" fmla="*/ 0 w 446"/>
                <a:gd name="T1" fmla="*/ 2147483647 h 989"/>
                <a:gd name="T2" fmla="*/ 2147483647 w 446"/>
                <a:gd name="T3" fmla="*/ 2147483647 h 989"/>
                <a:gd name="T4" fmla="*/ 2147483647 w 446"/>
                <a:gd name="T5" fmla="*/ 2147483647 h 989"/>
                <a:gd name="T6" fmla="*/ 0 w 446"/>
                <a:gd name="T7" fmla="*/ 2147483647 h 989"/>
                <a:gd name="T8" fmla="*/ 0 w 446"/>
                <a:gd name="T9" fmla="*/ 2147483647 h 989"/>
                <a:gd name="T10" fmla="*/ 2147483647 w 446"/>
                <a:gd name="T11" fmla="*/ 2147483647 h 989"/>
                <a:gd name="T12" fmla="*/ 2147483647 w 446"/>
                <a:gd name="T13" fmla="*/ 2147483647 h 989"/>
                <a:gd name="T14" fmla="*/ 2147483647 w 446"/>
                <a:gd name="T15" fmla="*/ 2147483647 h 989"/>
                <a:gd name="T16" fmla="*/ 2147483647 w 446"/>
                <a:gd name="T17" fmla="*/ 2147483647 h 989"/>
                <a:gd name="T18" fmla="*/ 2147483647 w 446"/>
                <a:gd name="T19" fmla="*/ 2147483647 h 989"/>
                <a:gd name="T20" fmla="*/ 2147483647 w 446"/>
                <a:gd name="T21" fmla="*/ 2147483647 h 989"/>
                <a:gd name="T22" fmla="*/ 2147483647 w 446"/>
                <a:gd name="T23" fmla="*/ 2147483647 h 989"/>
                <a:gd name="T24" fmla="*/ 2147483647 w 446"/>
                <a:gd name="T25" fmla="*/ 2147483647 h 989"/>
                <a:gd name="T26" fmla="*/ 2147483647 w 446"/>
                <a:gd name="T27" fmla="*/ 2147483647 h 989"/>
                <a:gd name="T28" fmla="*/ 2147483647 w 446"/>
                <a:gd name="T29" fmla="*/ 2147483647 h 989"/>
                <a:gd name="T30" fmla="*/ 2147483647 w 446"/>
                <a:gd name="T31" fmla="*/ 2147483647 h 989"/>
                <a:gd name="T32" fmla="*/ 2147483647 w 446"/>
                <a:gd name="T33" fmla="*/ 2147483647 h 989"/>
                <a:gd name="T34" fmla="*/ 2147483647 w 446"/>
                <a:gd name="T35" fmla="*/ 2147483647 h 989"/>
                <a:gd name="T36" fmla="*/ 2147483647 w 446"/>
                <a:gd name="T37" fmla="*/ 2147483647 h 989"/>
                <a:gd name="T38" fmla="*/ 2147483647 w 446"/>
                <a:gd name="T39" fmla="*/ 2147483647 h 989"/>
                <a:gd name="T40" fmla="*/ 2147483647 w 446"/>
                <a:gd name="T41" fmla="*/ 0 h 989"/>
                <a:gd name="T42" fmla="*/ 2147483647 w 446"/>
                <a:gd name="T43" fmla="*/ 0 h 989"/>
                <a:gd name="T44" fmla="*/ 2147483647 w 446"/>
                <a:gd name="T45" fmla="*/ 2147483647 h 989"/>
                <a:gd name="T46" fmla="*/ 2147483647 w 446"/>
                <a:gd name="T47" fmla="*/ 2147483647 h 989"/>
                <a:gd name="T48" fmla="*/ 2147483647 w 446"/>
                <a:gd name="T49" fmla="*/ 0 h 9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989"/>
                <a:gd name="T77" fmla="*/ 446 w 446"/>
                <a:gd name="T78" fmla="*/ 989 h 9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989">
                  <a:moveTo>
                    <a:pt x="0" y="38"/>
                  </a:moveTo>
                  <a:lnTo>
                    <a:pt x="33" y="38"/>
                  </a:lnTo>
                  <a:lnTo>
                    <a:pt x="33" y="859"/>
                  </a:lnTo>
                  <a:lnTo>
                    <a:pt x="0" y="859"/>
                  </a:lnTo>
                  <a:lnTo>
                    <a:pt x="0" y="38"/>
                  </a:lnTo>
                  <a:close/>
                  <a:moveTo>
                    <a:pt x="104" y="266"/>
                  </a:moveTo>
                  <a:lnTo>
                    <a:pt x="136" y="266"/>
                  </a:lnTo>
                  <a:lnTo>
                    <a:pt x="136" y="935"/>
                  </a:lnTo>
                  <a:lnTo>
                    <a:pt x="104" y="935"/>
                  </a:lnTo>
                  <a:lnTo>
                    <a:pt x="104" y="266"/>
                  </a:lnTo>
                  <a:close/>
                  <a:moveTo>
                    <a:pt x="207" y="234"/>
                  </a:moveTo>
                  <a:lnTo>
                    <a:pt x="239" y="234"/>
                  </a:lnTo>
                  <a:lnTo>
                    <a:pt x="239" y="913"/>
                  </a:lnTo>
                  <a:lnTo>
                    <a:pt x="207" y="913"/>
                  </a:lnTo>
                  <a:lnTo>
                    <a:pt x="207" y="234"/>
                  </a:lnTo>
                  <a:close/>
                  <a:moveTo>
                    <a:pt x="310" y="125"/>
                  </a:moveTo>
                  <a:lnTo>
                    <a:pt x="343" y="125"/>
                  </a:lnTo>
                  <a:lnTo>
                    <a:pt x="343" y="989"/>
                  </a:lnTo>
                  <a:lnTo>
                    <a:pt x="310" y="989"/>
                  </a:lnTo>
                  <a:lnTo>
                    <a:pt x="310" y="125"/>
                  </a:lnTo>
                  <a:close/>
                  <a:moveTo>
                    <a:pt x="408" y="0"/>
                  </a:moveTo>
                  <a:lnTo>
                    <a:pt x="446" y="0"/>
                  </a:lnTo>
                  <a:lnTo>
                    <a:pt x="446" y="956"/>
                  </a:lnTo>
                  <a:lnTo>
                    <a:pt x="408" y="956"/>
                  </a:lnTo>
                  <a:lnTo>
                    <a:pt x="408" y="0"/>
                  </a:lnTo>
                  <a:close/>
                </a:path>
              </a:pathLst>
            </a:custGeom>
            <a:solidFill>
              <a:srgbClr val="C00000"/>
            </a:solidFill>
            <a:ln w="9525">
              <a:noFill/>
              <a:round/>
              <a:headEnd/>
              <a:tailEnd/>
            </a:ln>
          </p:spPr>
          <p:txBody>
            <a:bodyPr/>
            <a:lstStyle/>
            <a:p>
              <a:endParaRPr lang="en-US" sz="1800"/>
            </a:p>
          </p:txBody>
        </p:sp>
        <p:sp>
          <p:nvSpPr>
            <p:cNvPr id="144402" name="Freeform 97"/>
            <p:cNvSpPr>
              <a:spLocks noEditPoints="1"/>
            </p:cNvSpPr>
            <p:nvPr/>
          </p:nvSpPr>
          <p:spPr bwMode="auto">
            <a:xfrm>
              <a:off x="3956050" y="3675093"/>
              <a:ext cx="708025" cy="1120775"/>
            </a:xfrm>
            <a:custGeom>
              <a:avLst/>
              <a:gdLst>
                <a:gd name="T0" fmla="*/ 0 w 446"/>
                <a:gd name="T1" fmla="*/ 0 h 706"/>
                <a:gd name="T2" fmla="*/ 2147483647 w 446"/>
                <a:gd name="T3" fmla="*/ 0 h 706"/>
                <a:gd name="T4" fmla="*/ 2147483647 w 446"/>
                <a:gd name="T5" fmla="*/ 2147483647 h 706"/>
                <a:gd name="T6" fmla="*/ 0 w 446"/>
                <a:gd name="T7" fmla="*/ 2147483647 h 706"/>
                <a:gd name="T8" fmla="*/ 0 w 446"/>
                <a:gd name="T9" fmla="*/ 0 h 706"/>
                <a:gd name="T10" fmla="*/ 2147483647 w 446"/>
                <a:gd name="T11" fmla="*/ 2147483647 h 706"/>
                <a:gd name="T12" fmla="*/ 2147483647 w 446"/>
                <a:gd name="T13" fmla="*/ 2147483647 h 706"/>
                <a:gd name="T14" fmla="*/ 2147483647 w 446"/>
                <a:gd name="T15" fmla="*/ 2147483647 h 706"/>
                <a:gd name="T16" fmla="*/ 2147483647 w 446"/>
                <a:gd name="T17" fmla="*/ 2147483647 h 706"/>
                <a:gd name="T18" fmla="*/ 2147483647 w 446"/>
                <a:gd name="T19" fmla="*/ 2147483647 h 706"/>
                <a:gd name="T20" fmla="*/ 2147483647 w 446"/>
                <a:gd name="T21" fmla="*/ 2147483647 h 706"/>
                <a:gd name="T22" fmla="*/ 2147483647 w 446"/>
                <a:gd name="T23" fmla="*/ 2147483647 h 706"/>
                <a:gd name="T24" fmla="*/ 2147483647 w 446"/>
                <a:gd name="T25" fmla="*/ 2147483647 h 706"/>
                <a:gd name="T26" fmla="*/ 2147483647 w 446"/>
                <a:gd name="T27" fmla="*/ 2147483647 h 706"/>
                <a:gd name="T28" fmla="*/ 2147483647 w 446"/>
                <a:gd name="T29" fmla="*/ 2147483647 h 706"/>
                <a:gd name="T30" fmla="*/ 2147483647 w 446"/>
                <a:gd name="T31" fmla="*/ 2147483647 h 706"/>
                <a:gd name="T32" fmla="*/ 2147483647 w 446"/>
                <a:gd name="T33" fmla="*/ 2147483647 h 706"/>
                <a:gd name="T34" fmla="*/ 2147483647 w 446"/>
                <a:gd name="T35" fmla="*/ 2147483647 h 706"/>
                <a:gd name="T36" fmla="*/ 2147483647 w 446"/>
                <a:gd name="T37" fmla="*/ 2147483647 h 706"/>
                <a:gd name="T38" fmla="*/ 2147483647 w 446"/>
                <a:gd name="T39" fmla="*/ 2147483647 h 706"/>
                <a:gd name="T40" fmla="*/ 2147483647 w 446"/>
                <a:gd name="T41" fmla="*/ 2147483647 h 706"/>
                <a:gd name="T42" fmla="*/ 2147483647 w 446"/>
                <a:gd name="T43" fmla="*/ 2147483647 h 706"/>
                <a:gd name="T44" fmla="*/ 2147483647 w 446"/>
                <a:gd name="T45" fmla="*/ 2147483647 h 706"/>
                <a:gd name="T46" fmla="*/ 2147483647 w 446"/>
                <a:gd name="T47" fmla="*/ 2147483647 h 706"/>
                <a:gd name="T48" fmla="*/ 2147483647 w 446"/>
                <a:gd name="T49" fmla="*/ 2147483647 h 7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706"/>
                <a:gd name="T77" fmla="*/ 446 w 446"/>
                <a:gd name="T78" fmla="*/ 706 h 7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706">
                  <a:moveTo>
                    <a:pt x="0" y="0"/>
                  </a:moveTo>
                  <a:lnTo>
                    <a:pt x="38" y="0"/>
                  </a:lnTo>
                  <a:lnTo>
                    <a:pt x="38" y="706"/>
                  </a:lnTo>
                  <a:lnTo>
                    <a:pt x="0" y="706"/>
                  </a:lnTo>
                  <a:lnTo>
                    <a:pt x="0" y="0"/>
                  </a:lnTo>
                  <a:close/>
                  <a:moveTo>
                    <a:pt x="103" y="76"/>
                  </a:moveTo>
                  <a:lnTo>
                    <a:pt x="141" y="76"/>
                  </a:lnTo>
                  <a:lnTo>
                    <a:pt x="141" y="636"/>
                  </a:lnTo>
                  <a:lnTo>
                    <a:pt x="103" y="636"/>
                  </a:lnTo>
                  <a:lnTo>
                    <a:pt x="103" y="76"/>
                  </a:lnTo>
                  <a:close/>
                  <a:moveTo>
                    <a:pt x="206" y="245"/>
                  </a:moveTo>
                  <a:lnTo>
                    <a:pt x="239" y="245"/>
                  </a:lnTo>
                  <a:lnTo>
                    <a:pt x="239" y="668"/>
                  </a:lnTo>
                  <a:lnTo>
                    <a:pt x="206" y="668"/>
                  </a:lnTo>
                  <a:lnTo>
                    <a:pt x="206" y="245"/>
                  </a:lnTo>
                  <a:close/>
                  <a:moveTo>
                    <a:pt x="310" y="234"/>
                  </a:moveTo>
                  <a:lnTo>
                    <a:pt x="342" y="234"/>
                  </a:lnTo>
                  <a:lnTo>
                    <a:pt x="342" y="647"/>
                  </a:lnTo>
                  <a:lnTo>
                    <a:pt x="310" y="647"/>
                  </a:lnTo>
                  <a:lnTo>
                    <a:pt x="310" y="234"/>
                  </a:lnTo>
                  <a:close/>
                  <a:moveTo>
                    <a:pt x="413" y="256"/>
                  </a:moveTo>
                  <a:lnTo>
                    <a:pt x="446" y="256"/>
                  </a:lnTo>
                  <a:lnTo>
                    <a:pt x="446" y="625"/>
                  </a:lnTo>
                  <a:lnTo>
                    <a:pt x="413" y="625"/>
                  </a:lnTo>
                  <a:lnTo>
                    <a:pt x="413" y="256"/>
                  </a:lnTo>
                  <a:close/>
                </a:path>
              </a:pathLst>
            </a:custGeom>
            <a:solidFill>
              <a:srgbClr val="C00000"/>
            </a:solidFill>
            <a:ln w="9525">
              <a:noFill/>
              <a:round/>
              <a:headEnd/>
              <a:tailEnd/>
            </a:ln>
          </p:spPr>
          <p:txBody>
            <a:bodyPr/>
            <a:lstStyle/>
            <a:p>
              <a:endParaRPr lang="en-US" sz="1800"/>
            </a:p>
          </p:txBody>
        </p:sp>
        <p:sp>
          <p:nvSpPr>
            <p:cNvPr id="144403" name="Freeform 98"/>
            <p:cNvSpPr>
              <a:spLocks noEditPoints="1"/>
            </p:cNvSpPr>
            <p:nvPr/>
          </p:nvSpPr>
          <p:spPr bwMode="auto">
            <a:xfrm>
              <a:off x="4775200" y="3951318"/>
              <a:ext cx="708025" cy="690563"/>
            </a:xfrm>
            <a:custGeom>
              <a:avLst/>
              <a:gdLst>
                <a:gd name="T0" fmla="*/ 0 w 446"/>
                <a:gd name="T1" fmla="*/ 2147483647 h 435"/>
                <a:gd name="T2" fmla="*/ 2147483647 w 446"/>
                <a:gd name="T3" fmla="*/ 2147483647 h 435"/>
                <a:gd name="T4" fmla="*/ 2147483647 w 446"/>
                <a:gd name="T5" fmla="*/ 2147483647 h 435"/>
                <a:gd name="T6" fmla="*/ 0 w 446"/>
                <a:gd name="T7" fmla="*/ 2147483647 h 435"/>
                <a:gd name="T8" fmla="*/ 0 w 446"/>
                <a:gd name="T9" fmla="*/ 2147483647 h 435"/>
                <a:gd name="T10" fmla="*/ 2147483647 w 446"/>
                <a:gd name="T11" fmla="*/ 2147483647 h 435"/>
                <a:gd name="T12" fmla="*/ 2147483647 w 446"/>
                <a:gd name="T13" fmla="*/ 2147483647 h 435"/>
                <a:gd name="T14" fmla="*/ 2147483647 w 446"/>
                <a:gd name="T15" fmla="*/ 2147483647 h 435"/>
                <a:gd name="T16" fmla="*/ 2147483647 w 446"/>
                <a:gd name="T17" fmla="*/ 2147483647 h 435"/>
                <a:gd name="T18" fmla="*/ 2147483647 w 446"/>
                <a:gd name="T19" fmla="*/ 2147483647 h 435"/>
                <a:gd name="T20" fmla="*/ 2147483647 w 446"/>
                <a:gd name="T21" fmla="*/ 2147483647 h 435"/>
                <a:gd name="T22" fmla="*/ 2147483647 w 446"/>
                <a:gd name="T23" fmla="*/ 2147483647 h 435"/>
                <a:gd name="T24" fmla="*/ 2147483647 w 446"/>
                <a:gd name="T25" fmla="*/ 2147483647 h 435"/>
                <a:gd name="T26" fmla="*/ 2147483647 w 446"/>
                <a:gd name="T27" fmla="*/ 2147483647 h 435"/>
                <a:gd name="T28" fmla="*/ 2147483647 w 446"/>
                <a:gd name="T29" fmla="*/ 2147483647 h 435"/>
                <a:gd name="T30" fmla="*/ 2147483647 w 446"/>
                <a:gd name="T31" fmla="*/ 0 h 435"/>
                <a:gd name="T32" fmla="*/ 2147483647 w 446"/>
                <a:gd name="T33" fmla="*/ 0 h 435"/>
                <a:gd name="T34" fmla="*/ 2147483647 w 446"/>
                <a:gd name="T35" fmla="*/ 2147483647 h 435"/>
                <a:gd name="T36" fmla="*/ 2147483647 w 446"/>
                <a:gd name="T37" fmla="*/ 2147483647 h 435"/>
                <a:gd name="T38" fmla="*/ 2147483647 w 446"/>
                <a:gd name="T39" fmla="*/ 0 h 435"/>
                <a:gd name="T40" fmla="*/ 2147483647 w 446"/>
                <a:gd name="T41" fmla="*/ 2147483647 h 435"/>
                <a:gd name="T42" fmla="*/ 2147483647 w 446"/>
                <a:gd name="T43" fmla="*/ 2147483647 h 435"/>
                <a:gd name="T44" fmla="*/ 2147483647 w 446"/>
                <a:gd name="T45" fmla="*/ 2147483647 h 435"/>
                <a:gd name="T46" fmla="*/ 2147483647 w 446"/>
                <a:gd name="T47" fmla="*/ 2147483647 h 435"/>
                <a:gd name="T48" fmla="*/ 2147483647 w 446"/>
                <a:gd name="T49" fmla="*/ 2147483647 h 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435"/>
                <a:gd name="T77" fmla="*/ 446 w 446"/>
                <a:gd name="T78" fmla="*/ 435 h 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435">
                  <a:moveTo>
                    <a:pt x="0" y="158"/>
                  </a:moveTo>
                  <a:lnTo>
                    <a:pt x="33" y="158"/>
                  </a:lnTo>
                  <a:lnTo>
                    <a:pt x="33" y="429"/>
                  </a:lnTo>
                  <a:lnTo>
                    <a:pt x="0" y="429"/>
                  </a:lnTo>
                  <a:lnTo>
                    <a:pt x="0" y="158"/>
                  </a:lnTo>
                  <a:close/>
                  <a:moveTo>
                    <a:pt x="103" y="152"/>
                  </a:moveTo>
                  <a:lnTo>
                    <a:pt x="136" y="152"/>
                  </a:lnTo>
                  <a:lnTo>
                    <a:pt x="136" y="429"/>
                  </a:lnTo>
                  <a:lnTo>
                    <a:pt x="103" y="429"/>
                  </a:lnTo>
                  <a:lnTo>
                    <a:pt x="103" y="152"/>
                  </a:lnTo>
                  <a:close/>
                  <a:moveTo>
                    <a:pt x="207" y="92"/>
                  </a:moveTo>
                  <a:lnTo>
                    <a:pt x="239" y="92"/>
                  </a:lnTo>
                  <a:lnTo>
                    <a:pt x="239" y="435"/>
                  </a:lnTo>
                  <a:lnTo>
                    <a:pt x="207" y="435"/>
                  </a:lnTo>
                  <a:lnTo>
                    <a:pt x="207" y="92"/>
                  </a:lnTo>
                  <a:close/>
                  <a:moveTo>
                    <a:pt x="304" y="0"/>
                  </a:moveTo>
                  <a:lnTo>
                    <a:pt x="342" y="0"/>
                  </a:lnTo>
                  <a:lnTo>
                    <a:pt x="342" y="424"/>
                  </a:lnTo>
                  <a:lnTo>
                    <a:pt x="304" y="424"/>
                  </a:lnTo>
                  <a:lnTo>
                    <a:pt x="304" y="0"/>
                  </a:lnTo>
                  <a:close/>
                  <a:moveTo>
                    <a:pt x="408" y="87"/>
                  </a:moveTo>
                  <a:lnTo>
                    <a:pt x="446" y="87"/>
                  </a:lnTo>
                  <a:lnTo>
                    <a:pt x="446" y="418"/>
                  </a:lnTo>
                  <a:lnTo>
                    <a:pt x="408" y="418"/>
                  </a:lnTo>
                  <a:lnTo>
                    <a:pt x="408" y="87"/>
                  </a:lnTo>
                  <a:close/>
                </a:path>
              </a:pathLst>
            </a:custGeom>
            <a:solidFill>
              <a:srgbClr val="C00000"/>
            </a:solidFill>
            <a:ln w="9525">
              <a:noFill/>
              <a:round/>
              <a:headEnd/>
              <a:tailEnd/>
            </a:ln>
          </p:spPr>
          <p:txBody>
            <a:bodyPr/>
            <a:lstStyle/>
            <a:p>
              <a:endParaRPr lang="en-US" sz="1800"/>
            </a:p>
          </p:txBody>
        </p:sp>
        <p:sp>
          <p:nvSpPr>
            <p:cNvPr id="144404" name="Freeform 99"/>
            <p:cNvSpPr>
              <a:spLocks noEditPoints="1"/>
            </p:cNvSpPr>
            <p:nvPr/>
          </p:nvSpPr>
          <p:spPr bwMode="auto">
            <a:xfrm>
              <a:off x="5586413" y="3459193"/>
              <a:ext cx="706438" cy="1155700"/>
            </a:xfrm>
            <a:custGeom>
              <a:avLst/>
              <a:gdLst>
                <a:gd name="T0" fmla="*/ 0 w 445"/>
                <a:gd name="T1" fmla="*/ 2147483647 h 728"/>
                <a:gd name="T2" fmla="*/ 2147483647 w 445"/>
                <a:gd name="T3" fmla="*/ 2147483647 h 728"/>
                <a:gd name="T4" fmla="*/ 2147483647 w 445"/>
                <a:gd name="T5" fmla="*/ 2147483647 h 728"/>
                <a:gd name="T6" fmla="*/ 0 w 445"/>
                <a:gd name="T7" fmla="*/ 2147483647 h 728"/>
                <a:gd name="T8" fmla="*/ 0 w 445"/>
                <a:gd name="T9" fmla="*/ 2147483647 h 728"/>
                <a:gd name="T10" fmla="*/ 2147483647 w 445"/>
                <a:gd name="T11" fmla="*/ 2147483647 h 728"/>
                <a:gd name="T12" fmla="*/ 2147483647 w 445"/>
                <a:gd name="T13" fmla="*/ 2147483647 h 728"/>
                <a:gd name="T14" fmla="*/ 2147483647 w 445"/>
                <a:gd name="T15" fmla="*/ 2147483647 h 728"/>
                <a:gd name="T16" fmla="*/ 2147483647 w 445"/>
                <a:gd name="T17" fmla="*/ 2147483647 h 728"/>
                <a:gd name="T18" fmla="*/ 2147483647 w 445"/>
                <a:gd name="T19" fmla="*/ 2147483647 h 728"/>
                <a:gd name="T20" fmla="*/ 2147483647 w 445"/>
                <a:gd name="T21" fmla="*/ 2147483647 h 728"/>
                <a:gd name="T22" fmla="*/ 2147483647 w 445"/>
                <a:gd name="T23" fmla="*/ 2147483647 h 728"/>
                <a:gd name="T24" fmla="*/ 2147483647 w 445"/>
                <a:gd name="T25" fmla="*/ 2147483647 h 728"/>
                <a:gd name="T26" fmla="*/ 2147483647 w 445"/>
                <a:gd name="T27" fmla="*/ 2147483647 h 728"/>
                <a:gd name="T28" fmla="*/ 2147483647 w 445"/>
                <a:gd name="T29" fmla="*/ 2147483647 h 728"/>
                <a:gd name="T30" fmla="*/ 2147483647 w 445"/>
                <a:gd name="T31" fmla="*/ 2147483647 h 728"/>
                <a:gd name="T32" fmla="*/ 2147483647 w 445"/>
                <a:gd name="T33" fmla="*/ 2147483647 h 728"/>
                <a:gd name="T34" fmla="*/ 2147483647 w 445"/>
                <a:gd name="T35" fmla="*/ 2147483647 h 728"/>
                <a:gd name="T36" fmla="*/ 2147483647 w 445"/>
                <a:gd name="T37" fmla="*/ 2147483647 h 728"/>
                <a:gd name="T38" fmla="*/ 2147483647 w 445"/>
                <a:gd name="T39" fmla="*/ 2147483647 h 728"/>
                <a:gd name="T40" fmla="*/ 2147483647 w 445"/>
                <a:gd name="T41" fmla="*/ 0 h 728"/>
                <a:gd name="T42" fmla="*/ 2147483647 w 445"/>
                <a:gd name="T43" fmla="*/ 0 h 728"/>
                <a:gd name="T44" fmla="*/ 2147483647 w 445"/>
                <a:gd name="T45" fmla="*/ 2147483647 h 728"/>
                <a:gd name="T46" fmla="*/ 2147483647 w 445"/>
                <a:gd name="T47" fmla="*/ 2147483647 h 728"/>
                <a:gd name="T48" fmla="*/ 2147483647 w 445"/>
                <a:gd name="T49" fmla="*/ 0 h 7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728"/>
                <a:gd name="T77" fmla="*/ 445 w 445"/>
                <a:gd name="T78" fmla="*/ 728 h 7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728">
                  <a:moveTo>
                    <a:pt x="0" y="370"/>
                  </a:moveTo>
                  <a:lnTo>
                    <a:pt x="38" y="370"/>
                  </a:lnTo>
                  <a:lnTo>
                    <a:pt x="38" y="728"/>
                  </a:lnTo>
                  <a:lnTo>
                    <a:pt x="0" y="728"/>
                  </a:lnTo>
                  <a:lnTo>
                    <a:pt x="0" y="370"/>
                  </a:lnTo>
                  <a:close/>
                  <a:moveTo>
                    <a:pt x="103" y="294"/>
                  </a:moveTo>
                  <a:lnTo>
                    <a:pt x="136" y="294"/>
                  </a:lnTo>
                  <a:lnTo>
                    <a:pt x="136" y="696"/>
                  </a:lnTo>
                  <a:lnTo>
                    <a:pt x="103" y="696"/>
                  </a:lnTo>
                  <a:lnTo>
                    <a:pt x="103" y="294"/>
                  </a:lnTo>
                  <a:close/>
                  <a:moveTo>
                    <a:pt x="206" y="272"/>
                  </a:moveTo>
                  <a:lnTo>
                    <a:pt x="239" y="272"/>
                  </a:lnTo>
                  <a:lnTo>
                    <a:pt x="239" y="652"/>
                  </a:lnTo>
                  <a:lnTo>
                    <a:pt x="206" y="652"/>
                  </a:lnTo>
                  <a:lnTo>
                    <a:pt x="206" y="272"/>
                  </a:lnTo>
                  <a:close/>
                  <a:moveTo>
                    <a:pt x="310" y="343"/>
                  </a:moveTo>
                  <a:lnTo>
                    <a:pt x="342" y="343"/>
                  </a:lnTo>
                  <a:lnTo>
                    <a:pt x="342" y="674"/>
                  </a:lnTo>
                  <a:lnTo>
                    <a:pt x="310" y="674"/>
                  </a:lnTo>
                  <a:lnTo>
                    <a:pt x="310" y="343"/>
                  </a:lnTo>
                  <a:close/>
                  <a:moveTo>
                    <a:pt x="413" y="0"/>
                  </a:moveTo>
                  <a:lnTo>
                    <a:pt x="445" y="0"/>
                  </a:lnTo>
                  <a:lnTo>
                    <a:pt x="445" y="381"/>
                  </a:lnTo>
                  <a:lnTo>
                    <a:pt x="413" y="381"/>
                  </a:lnTo>
                  <a:lnTo>
                    <a:pt x="413" y="0"/>
                  </a:lnTo>
                  <a:close/>
                </a:path>
              </a:pathLst>
            </a:custGeom>
            <a:solidFill>
              <a:srgbClr val="C00000"/>
            </a:solidFill>
            <a:ln w="9525">
              <a:noFill/>
              <a:round/>
              <a:headEnd/>
              <a:tailEnd/>
            </a:ln>
          </p:spPr>
          <p:txBody>
            <a:bodyPr/>
            <a:lstStyle/>
            <a:p>
              <a:endParaRPr lang="en-US" sz="1800"/>
            </a:p>
          </p:txBody>
        </p:sp>
        <p:sp>
          <p:nvSpPr>
            <p:cNvPr id="144405" name="Freeform 100"/>
            <p:cNvSpPr>
              <a:spLocks noEditPoints="1"/>
            </p:cNvSpPr>
            <p:nvPr/>
          </p:nvSpPr>
          <p:spPr bwMode="auto">
            <a:xfrm>
              <a:off x="6405563" y="3624293"/>
              <a:ext cx="708025" cy="1060450"/>
            </a:xfrm>
            <a:custGeom>
              <a:avLst/>
              <a:gdLst>
                <a:gd name="T0" fmla="*/ 0 w 446"/>
                <a:gd name="T1" fmla="*/ 2147483647 h 668"/>
                <a:gd name="T2" fmla="*/ 2147483647 w 446"/>
                <a:gd name="T3" fmla="*/ 2147483647 h 668"/>
                <a:gd name="T4" fmla="*/ 2147483647 w 446"/>
                <a:gd name="T5" fmla="*/ 2147483647 h 668"/>
                <a:gd name="T6" fmla="*/ 0 w 446"/>
                <a:gd name="T7" fmla="*/ 2147483647 h 668"/>
                <a:gd name="T8" fmla="*/ 0 w 446"/>
                <a:gd name="T9" fmla="*/ 2147483647 h 668"/>
                <a:gd name="T10" fmla="*/ 2147483647 w 446"/>
                <a:gd name="T11" fmla="*/ 2147483647 h 668"/>
                <a:gd name="T12" fmla="*/ 2147483647 w 446"/>
                <a:gd name="T13" fmla="*/ 2147483647 h 668"/>
                <a:gd name="T14" fmla="*/ 2147483647 w 446"/>
                <a:gd name="T15" fmla="*/ 2147483647 h 668"/>
                <a:gd name="T16" fmla="*/ 2147483647 w 446"/>
                <a:gd name="T17" fmla="*/ 2147483647 h 668"/>
                <a:gd name="T18" fmla="*/ 2147483647 w 446"/>
                <a:gd name="T19" fmla="*/ 2147483647 h 668"/>
                <a:gd name="T20" fmla="*/ 2147483647 w 446"/>
                <a:gd name="T21" fmla="*/ 2147483647 h 668"/>
                <a:gd name="T22" fmla="*/ 2147483647 w 446"/>
                <a:gd name="T23" fmla="*/ 2147483647 h 668"/>
                <a:gd name="T24" fmla="*/ 2147483647 w 446"/>
                <a:gd name="T25" fmla="*/ 2147483647 h 668"/>
                <a:gd name="T26" fmla="*/ 2147483647 w 446"/>
                <a:gd name="T27" fmla="*/ 2147483647 h 668"/>
                <a:gd name="T28" fmla="*/ 2147483647 w 446"/>
                <a:gd name="T29" fmla="*/ 2147483647 h 668"/>
                <a:gd name="T30" fmla="*/ 2147483647 w 446"/>
                <a:gd name="T31" fmla="*/ 2147483647 h 668"/>
                <a:gd name="T32" fmla="*/ 2147483647 w 446"/>
                <a:gd name="T33" fmla="*/ 2147483647 h 668"/>
                <a:gd name="T34" fmla="*/ 2147483647 w 446"/>
                <a:gd name="T35" fmla="*/ 2147483647 h 668"/>
                <a:gd name="T36" fmla="*/ 2147483647 w 446"/>
                <a:gd name="T37" fmla="*/ 2147483647 h 668"/>
                <a:gd name="T38" fmla="*/ 2147483647 w 446"/>
                <a:gd name="T39" fmla="*/ 2147483647 h 668"/>
                <a:gd name="T40" fmla="*/ 2147483647 w 446"/>
                <a:gd name="T41" fmla="*/ 0 h 668"/>
                <a:gd name="T42" fmla="*/ 2147483647 w 446"/>
                <a:gd name="T43" fmla="*/ 0 h 668"/>
                <a:gd name="T44" fmla="*/ 2147483647 w 446"/>
                <a:gd name="T45" fmla="*/ 2147483647 h 668"/>
                <a:gd name="T46" fmla="*/ 2147483647 w 446"/>
                <a:gd name="T47" fmla="*/ 2147483647 h 668"/>
                <a:gd name="T48" fmla="*/ 2147483647 w 446"/>
                <a:gd name="T49" fmla="*/ 0 h 6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6"/>
                <a:gd name="T76" fmla="*/ 0 h 668"/>
                <a:gd name="T77" fmla="*/ 446 w 446"/>
                <a:gd name="T78" fmla="*/ 668 h 6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6" h="668">
                  <a:moveTo>
                    <a:pt x="0" y="326"/>
                  </a:moveTo>
                  <a:lnTo>
                    <a:pt x="33" y="326"/>
                  </a:lnTo>
                  <a:lnTo>
                    <a:pt x="33" y="624"/>
                  </a:lnTo>
                  <a:lnTo>
                    <a:pt x="0" y="624"/>
                  </a:lnTo>
                  <a:lnTo>
                    <a:pt x="0" y="326"/>
                  </a:lnTo>
                  <a:close/>
                  <a:moveTo>
                    <a:pt x="103" y="59"/>
                  </a:moveTo>
                  <a:lnTo>
                    <a:pt x="136" y="59"/>
                  </a:lnTo>
                  <a:lnTo>
                    <a:pt x="136" y="391"/>
                  </a:lnTo>
                  <a:lnTo>
                    <a:pt x="103" y="391"/>
                  </a:lnTo>
                  <a:lnTo>
                    <a:pt x="103" y="59"/>
                  </a:lnTo>
                  <a:close/>
                  <a:moveTo>
                    <a:pt x="201" y="48"/>
                  </a:moveTo>
                  <a:lnTo>
                    <a:pt x="239" y="48"/>
                  </a:lnTo>
                  <a:lnTo>
                    <a:pt x="239" y="445"/>
                  </a:lnTo>
                  <a:lnTo>
                    <a:pt x="201" y="445"/>
                  </a:lnTo>
                  <a:lnTo>
                    <a:pt x="201" y="48"/>
                  </a:lnTo>
                  <a:close/>
                  <a:moveTo>
                    <a:pt x="304" y="271"/>
                  </a:moveTo>
                  <a:lnTo>
                    <a:pt x="342" y="271"/>
                  </a:lnTo>
                  <a:lnTo>
                    <a:pt x="342" y="668"/>
                  </a:lnTo>
                  <a:lnTo>
                    <a:pt x="304" y="668"/>
                  </a:lnTo>
                  <a:lnTo>
                    <a:pt x="304" y="271"/>
                  </a:lnTo>
                  <a:close/>
                  <a:moveTo>
                    <a:pt x="408" y="0"/>
                  </a:moveTo>
                  <a:lnTo>
                    <a:pt x="446" y="0"/>
                  </a:lnTo>
                  <a:lnTo>
                    <a:pt x="446" y="581"/>
                  </a:lnTo>
                  <a:lnTo>
                    <a:pt x="408" y="581"/>
                  </a:lnTo>
                  <a:lnTo>
                    <a:pt x="408" y="0"/>
                  </a:lnTo>
                  <a:close/>
                </a:path>
              </a:pathLst>
            </a:custGeom>
            <a:solidFill>
              <a:srgbClr val="C00000"/>
            </a:solidFill>
            <a:ln w="9525">
              <a:noFill/>
              <a:round/>
              <a:headEnd/>
              <a:tailEnd/>
            </a:ln>
          </p:spPr>
          <p:txBody>
            <a:bodyPr/>
            <a:lstStyle/>
            <a:p>
              <a:endParaRPr lang="en-US" sz="1800"/>
            </a:p>
          </p:txBody>
        </p:sp>
        <p:sp>
          <p:nvSpPr>
            <p:cNvPr id="144406" name="Freeform 101"/>
            <p:cNvSpPr>
              <a:spLocks noEditPoints="1"/>
            </p:cNvSpPr>
            <p:nvPr/>
          </p:nvSpPr>
          <p:spPr bwMode="auto">
            <a:xfrm>
              <a:off x="7216775" y="2330481"/>
              <a:ext cx="706438" cy="2751138"/>
            </a:xfrm>
            <a:custGeom>
              <a:avLst/>
              <a:gdLst>
                <a:gd name="T0" fmla="*/ 0 w 445"/>
                <a:gd name="T1" fmla="*/ 2147483647 h 1733"/>
                <a:gd name="T2" fmla="*/ 2147483647 w 445"/>
                <a:gd name="T3" fmla="*/ 2147483647 h 1733"/>
                <a:gd name="T4" fmla="*/ 2147483647 w 445"/>
                <a:gd name="T5" fmla="*/ 2147483647 h 1733"/>
                <a:gd name="T6" fmla="*/ 0 w 445"/>
                <a:gd name="T7" fmla="*/ 2147483647 h 1733"/>
                <a:gd name="T8" fmla="*/ 0 w 445"/>
                <a:gd name="T9" fmla="*/ 2147483647 h 1733"/>
                <a:gd name="T10" fmla="*/ 2147483647 w 445"/>
                <a:gd name="T11" fmla="*/ 2147483647 h 1733"/>
                <a:gd name="T12" fmla="*/ 2147483647 w 445"/>
                <a:gd name="T13" fmla="*/ 2147483647 h 1733"/>
                <a:gd name="T14" fmla="*/ 2147483647 w 445"/>
                <a:gd name="T15" fmla="*/ 2147483647 h 1733"/>
                <a:gd name="T16" fmla="*/ 2147483647 w 445"/>
                <a:gd name="T17" fmla="*/ 2147483647 h 1733"/>
                <a:gd name="T18" fmla="*/ 2147483647 w 445"/>
                <a:gd name="T19" fmla="*/ 2147483647 h 1733"/>
                <a:gd name="T20" fmla="*/ 2147483647 w 445"/>
                <a:gd name="T21" fmla="*/ 2147483647 h 1733"/>
                <a:gd name="T22" fmla="*/ 2147483647 w 445"/>
                <a:gd name="T23" fmla="*/ 2147483647 h 1733"/>
                <a:gd name="T24" fmla="*/ 2147483647 w 445"/>
                <a:gd name="T25" fmla="*/ 2147483647 h 1733"/>
                <a:gd name="T26" fmla="*/ 2147483647 w 445"/>
                <a:gd name="T27" fmla="*/ 2147483647 h 1733"/>
                <a:gd name="T28" fmla="*/ 2147483647 w 445"/>
                <a:gd name="T29" fmla="*/ 2147483647 h 1733"/>
                <a:gd name="T30" fmla="*/ 2147483647 w 445"/>
                <a:gd name="T31" fmla="*/ 0 h 1733"/>
                <a:gd name="T32" fmla="*/ 2147483647 w 445"/>
                <a:gd name="T33" fmla="*/ 0 h 1733"/>
                <a:gd name="T34" fmla="*/ 2147483647 w 445"/>
                <a:gd name="T35" fmla="*/ 2147483647 h 1733"/>
                <a:gd name="T36" fmla="*/ 2147483647 w 445"/>
                <a:gd name="T37" fmla="*/ 2147483647 h 1733"/>
                <a:gd name="T38" fmla="*/ 2147483647 w 445"/>
                <a:gd name="T39" fmla="*/ 0 h 1733"/>
                <a:gd name="T40" fmla="*/ 2147483647 w 445"/>
                <a:gd name="T41" fmla="*/ 2147483647 h 1733"/>
                <a:gd name="T42" fmla="*/ 2147483647 w 445"/>
                <a:gd name="T43" fmla="*/ 2147483647 h 1733"/>
                <a:gd name="T44" fmla="*/ 2147483647 w 445"/>
                <a:gd name="T45" fmla="*/ 2147483647 h 1733"/>
                <a:gd name="T46" fmla="*/ 2147483647 w 445"/>
                <a:gd name="T47" fmla="*/ 2147483647 h 1733"/>
                <a:gd name="T48" fmla="*/ 2147483647 w 445"/>
                <a:gd name="T49" fmla="*/ 2147483647 h 17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733"/>
                <a:gd name="T77" fmla="*/ 445 w 445"/>
                <a:gd name="T78" fmla="*/ 1733 h 17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733">
                  <a:moveTo>
                    <a:pt x="0" y="825"/>
                  </a:moveTo>
                  <a:lnTo>
                    <a:pt x="32" y="825"/>
                  </a:lnTo>
                  <a:lnTo>
                    <a:pt x="32" y="1537"/>
                  </a:lnTo>
                  <a:lnTo>
                    <a:pt x="0" y="1537"/>
                  </a:lnTo>
                  <a:lnTo>
                    <a:pt x="0" y="825"/>
                  </a:lnTo>
                  <a:close/>
                  <a:moveTo>
                    <a:pt x="103" y="570"/>
                  </a:moveTo>
                  <a:lnTo>
                    <a:pt x="136" y="570"/>
                  </a:lnTo>
                  <a:lnTo>
                    <a:pt x="136" y="1407"/>
                  </a:lnTo>
                  <a:lnTo>
                    <a:pt x="103" y="1407"/>
                  </a:lnTo>
                  <a:lnTo>
                    <a:pt x="103" y="570"/>
                  </a:lnTo>
                  <a:close/>
                  <a:moveTo>
                    <a:pt x="206" y="445"/>
                  </a:moveTo>
                  <a:lnTo>
                    <a:pt x="239" y="445"/>
                  </a:lnTo>
                  <a:lnTo>
                    <a:pt x="239" y="1526"/>
                  </a:lnTo>
                  <a:lnTo>
                    <a:pt x="206" y="1526"/>
                  </a:lnTo>
                  <a:lnTo>
                    <a:pt x="206" y="445"/>
                  </a:lnTo>
                  <a:close/>
                  <a:moveTo>
                    <a:pt x="309" y="0"/>
                  </a:moveTo>
                  <a:lnTo>
                    <a:pt x="342" y="0"/>
                  </a:lnTo>
                  <a:lnTo>
                    <a:pt x="342" y="1510"/>
                  </a:lnTo>
                  <a:lnTo>
                    <a:pt x="309" y="1510"/>
                  </a:lnTo>
                  <a:lnTo>
                    <a:pt x="309" y="0"/>
                  </a:lnTo>
                  <a:close/>
                  <a:moveTo>
                    <a:pt x="413" y="1570"/>
                  </a:moveTo>
                  <a:lnTo>
                    <a:pt x="445" y="1570"/>
                  </a:lnTo>
                  <a:lnTo>
                    <a:pt x="445" y="1733"/>
                  </a:lnTo>
                  <a:lnTo>
                    <a:pt x="413" y="1733"/>
                  </a:lnTo>
                  <a:lnTo>
                    <a:pt x="413" y="1570"/>
                  </a:lnTo>
                  <a:close/>
                </a:path>
              </a:pathLst>
            </a:custGeom>
            <a:solidFill>
              <a:srgbClr val="C00000"/>
            </a:solidFill>
            <a:ln w="9525">
              <a:noFill/>
              <a:round/>
              <a:headEnd/>
              <a:tailEnd/>
            </a:ln>
          </p:spPr>
          <p:txBody>
            <a:bodyPr/>
            <a:lstStyle/>
            <a:p>
              <a:endParaRPr lang="en-US" sz="1800"/>
            </a:p>
          </p:txBody>
        </p:sp>
        <p:sp>
          <p:nvSpPr>
            <p:cNvPr id="144407" name="Rectangle 102"/>
            <p:cNvSpPr>
              <a:spLocks noChangeArrowheads="1"/>
            </p:cNvSpPr>
            <p:nvPr/>
          </p:nvSpPr>
          <p:spPr bwMode="auto">
            <a:xfrm>
              <a:off x="7923213" y="2135218"/>
              <a:ext cx="9525" cy="3027363"/>
            </a:xfrm>
            <a:prstGeom prst="rect">
              <a:avLst/>
            </a:prstGeom>
            <a:solidFill>
              <a:srgbClr val="868686"/>
            </a:solidFill>
            <a:ln w="5">
              <a:solidFill>
                <a:srgbClr val="868686"/>
              </a:solidFill>
              <a:bevel/>
              <a:headEnd/>
              <a:tailEnd/>
            </a:ln>
          </p:spPr>
          <p:txBody>
            <a:bodyPr/>
            <a:lstStyle/>
            <a:p>
              <a:endParaRPr lang="en-US" sz="1800"/>
            </a:p>
          </p:txBody>
        </p:sp>
        <p:sp>
          <p:nvSpPr>
            <p:cNvPr id="144408" name="Freeform 103"/>
            <p:cNvSpPr>
              <a:spLocks noEditPoints="1"/>
            </p:cNvSpPr>
            <p:nvPr/>
          </p:nvSpPr>
          <p:spPr bwMode="auto">
            <a:xfrm>
              <a:off x="7927975" y="2132043"/>
              <a:ext cx="42863" cy="3035300"/>
            </a:xfrm>
            <a:custGeom>
              <a:avLst/>
              <a:gdLst>
                <a:gd name="T0" fmla="*/ 0 w 27"/>
                <a:gd name="T1" fmla="*/ 2147483647 h 1912"/>
                <a:gd name="T2" fmla="*/ 2147483647 w 27"/>
                <a:gd name="T3" fmla="*/ 2147483647 h 1912"/>
                <a:gd name="T4" fmla="*/ 2147483647 w 27"/>
                <a:gd name="T5" fmla="*/ 2147483647 h 1912"/>
                <a:gd name="T6" fmla="*/ 0 w 27"/>
                <a:gd name="T7" fmla="*/ 2147483647 h 1912"/>
                <a:gd name="T8" fmla="*/ 0 w 27"/>
                <a:gd name="T9" fmla="*/ 2147483647 h 1912"/>
                <a:gd name="T10" fmla="*/ 0 w 27"/>
                <a:gd name="T11" fmla="*/ 2147483647 h 1912"/>
                <a:gd name="T12" fmla="*/ 2147483647 w 27"/>
                <a:gd name="T13" fmla="*/ 2147483647 h 1912"/>
                <a:gd name="T14" fmla="*/ 2147483647 w 27"/>
                <a:gd name="T15" fmla="*/ 2147483647 h 1912"/>
                <a:gd name="T16" fmla="*/ 0 w 27"/>
                <a:gd name="T17" fmla="*/ 2147483647 h 1912"/>
                <a:gd name="T18" fmla="*/ 0 w 27"/>
                <a:gd name="T19" fmla="*/ 2147483647 h 1912"/>
                <a:gd name="T20" fmla="*/ 0 w 27"/>
                <a:gd name="T21" fmla="*/ 2147483647 h 1912"/>
                <a:gd name="T22" fmla="*/ 2147483647 w 27"/>
                <a:gd name="T23" fmla="*/ 2147483647 h 1912"/>
                <a:gd name="T24" fmla="*/ 2147483647 w 27"/>
                <a:gd name="T25" fmla="*/ 2147483647 h 1912"/>
                <a:gd name="T26" fmla="*/ 0 w 27"/>
                <a:gd name="T27" fmla="*/ 2147483647 h 1912"/>
                <a:gd name="T28" fmla="*/ 0 w 27"/>
                <a:gd name="T29" fmla="*/ 2147483647 h 1912"/>
                <a:gd name="T30" fmla="*/ 0 w 27"/>
                <a:gd name="T31" fmla="*/ 2147483647 h 1912"/>
                <a:gd name="T32" fmla="*/ 2147483647 w 27"/>
                <a:gd name="T33" fmla="*/ 2147483647 h 1912"/>
                <a:gd name="T34" fmla="*/ 2147483647 w 27"/>
                <a:gd name="T35" fmla="*/ 2147483647 h 1912"/>
                <a:gd name="T36" fmla="*/ 0 w 27"/>
                <a:gd name="T37" fmla="*/ 2147483647 h 1912"/>
                <a:gd name="T38" fmla="*/ 0 w 27"/>
                <a:gd name="T39" fmla="*/ 2147483647 h 1912"/>
                <a:gd name="T40" fmla="*/ 0 w 27"/>
                <a:gd name="T41" fmla="*/ 2147483647 h 1912"/>
                <a:gd name="T42" fmla="*/ 2147483647 w 27"/>
                <a:gd name="T43" fmla="*/ 2147483647 h 1912"/>
                <a:gd name="T44" fmla="*/ 2147483647 w 27"/>
                <a:gd name="T45" fmla="*/ 2147483647 h 1912"/>
                <a:gd name="T46" fmla="*/ 0 w 27"/>
                <a:gd name="T47" fmla="*/ 2147483647 h 1912"/>
                <a:gd name="T48" fmla="*/ 0 w 27"/>
                <a:gd name="T49" fmla="*/ 2147483647 h 1912"/>
                <a:gd name="T50" fmla="*/ 0 w 27"/>
                <a:gd name="T51" fmla="*/ 2147483647 h 1912"/>
                <a:gd name="T52" fmla="*/ 2147483647 w 27"/>
                <a:gd name="T53" fmla="*/ 2147483647 h 1912"/>
                <a:gd name="T54" fmla="*/ 2147483647 w 27"/>
                <a:gd name="T55" fmla="*/ 2147483647 h 1912"/>
                <a:gd name="T56" fmla="*/ 0 w 27"/>
                <a:gd name="T57" fmla="*/ 2147483647 h 1912"/>
                <a:gd name="T58" fmla="*/ 0 w 27"/>
                <a:gd name="T59" fmla="*/ 2147483647 h 1912"/>
                <a:gd name="T60" fmla="*/ 0 w 27"/>
                <a:gd name="T61" fmla="*/ 2147483647 h 1912"/>
                <a:gd name="T62" fmla="*/ 2147483647 w 27"/>
                <a:gd name="T63" fmla="*/ 2147483647 h 1912"/>
                <a:gd name="T64" fmla="*/ 2147483647 w 27"/>
                <a:gd name="T65" fmla="*/ 2147483647 h 1912"/>
                <a:gd name="T66" fmla="*/ 0 w 27"/>
                <a:gd name="T67" fmla="*/ 2147483647 h 1912"/>
                <a:gd name="T68" fmla="*/ 0 w 27"/>
                <a:gd name="T69" fmla="*/ 2147483647 h 1912"/>
                <a:gd name="T70" fmla="*/ 0 w 27"/>
                <a:gd name="T71" fmla="*/ 2147483647 h 1912"/>
                <a:gd name="T72" fmla="*/ 2147483647 w 27"/>
                <a:gd name="T73" fmla="*/ 2147483647 h 1912"/>
                <a:gd name="T74" fmla="*/ 2147483647 w 27"/>
                <a:gd name="T75" fmla="*/ 2147483647 h 1912"/>
                <a:gd name="T76" fmla="*/ 0 w 27"/>
                <a:gd name="T77" fmla="*/ 2147483647 h 1912"/>
                <a:gd name="T78" fmla="*/ 0 w 27"/>
                <a:gd name="T79" fmla="*/ 2147483647 h 1912"/>
                <a:gd name="T80" fmla="*/ 0 w 27"/>
                <a:gd name="T81" fmla="*/ 2147483647 h 1912"/>
                <a:gd name="T82" fmla="*/ 2147483647 w 27"/>
                <a:gd name="T83" fmla="*/ 2147483647 h 1912"/>
                <a:gd name="T84" fmla="*/ 2147483647 w 27"/>
                <a:gd name="T85" fmla="*/ 2147483647 h 1912"/>
                <a:gd name="T86" fmla="*/ 0 w 27"/>
                <a:gd name="T87" fmla="*/ 2147483647 h 1912"/>
                <a:gd name="T88" fmla="*/ 0 w 27"/>
                <a:gd name="T89" fmla="*/ 2147483647 h 1912"/>
                <a:gd name="T90" fmla="*/ 0 w 27"/>
                <a:gd name="T91" fmla="*/ 2147483647 h 1912"/>
                <a:gd name="T92" fmla="*/ 2147483647 w 27"/>
                <a:gd name="T93" fmla="*/ 2147483647 h 1912"/>
                <a:gd name="T94" fmla="*/ 2147483647 w 27"/>
                <a:gd name="T95" fmla="*/ 2147483647 h 1912"/>
                <a:gd name="T96" fmla="*/ 0 w 27"/>
                <a:gd name="T97" fmla="*/ 2147483647 h 1912"/>
                <a:gd name="T98" fmla="*/ 0 w 27"/>
                <a:gd name="T99" fmla="*/ 2147483647 h 1912"/>
                <a:gd name="T100" fmla="*/ 0 w 27"/>
                <a:gd name="T101" fmla="*/ 0 h 1912"/>
                <a:gd name="T102" fmla="*/ 2147483647 w 27"/>
                <a:gd name="T103" fmla="*/ 0 h 1912"/>
                <a:gd name="T104" fmla="*/ 2147483647 w 27"/>
                <a:gd name="T105" fmla="*/ 2147483647 h 1912"/>
                <a:gd name="T106" fmla="*/ 0 w 27"/>
                <a:gd name="T107" fmla="*/ 2147483647 h 1912"/>
                <a:gd name="T108" fmla="*/ 0 w 27"/>
                <a:gd name="T109" fmla="*/ 0 h 19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
                <a:gd name="T166" fmla="*/ 0 h 1912"/>
                <a:gd name="T167" fmla="*/ 27 w 27"/>
                <a:gd name="T168" fmla="*/ 1912 h 19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 h="1912">
                  <a:moveTo>
                    <a:pt x="0" y="1907"/>
                  </a:moveTo>
                  <a:lnTo>
                    <a:pt x="27" y="1907"/>
                  </a:lnTo>
                  <a:lnTo>
                    <a:pt x="27" y="1912"/>
                  </a:lnTo>
                  <a:lnTo>
                    <a:pt x="0" y="1912"/>
                  </a:lnTo>
                  <a:lnTo>
                    <a:pt x="0" y="1907"/>
                  </a:lnTo>
                  <a:close/>
                  <a:moveTo>
                    <a:pt x="0" y="1717"/>
                  </a:moveTo>
                  <a:lnTo>
                    <a:pt x="27" y="1717"/>
                  </a:lnTo>
                  <a:lnTo>
                    <a:pt x="27" y="1722"/>
                  </a:lnTo>
                  <a:lnTo>
                    <a:pt x="0" y="1722"/>
                  </a:lnTo>
                  <a:lnTo>
                    <a:pt x="0" y="1717"/>
                  </a:lnTo>
                  <a:close/>
                  <a:moveTo>
                    <a:pt x="0" y="1526"/>
                  </a:moveTo>
                  <a:lnTo>
                    <a:pt x="27" y="1526"/>
                  </a:lnTo>
                  <a:lnTo>
                    <a:pt x="27" y="1532"/>
                  </a:lnTo>
                  <a:lnTo>
                    <a:pt x="0" y="1532"/>
                  </a:lnTo>
                  <a:lnTo>
                    <a:pt x="0" y="1526"/>
                  </a:lnTo>
                  <a:close/>
                  <a:moveTo>
                    <a:pt x="0" y="1336"/>
                  </a:moveTo>
                  <a:lnTo>
                    <a:pt x="27" y="1336"/>
                  </a:lnTo>
                  <a:lnTo>
                    <a:pt x="27" y="1342"/>
                  </a:lnTo>
                  <a:lnTo>
                    <a:pt x="0" y="1342"/>
                  </a:lnTo>
                  <a:lnTo>
                    <a:pt x="0" y="1336"/>
                  </a:lnTo>
                  <a:close/>
                  <a:moveTo>
                    <a:pt x="0" y="1146"/>
                  </a:moveTo>
                  <a:lnTo>
                    <a:pt x="27" y="1146"/>
                  </a:lnTo>
                  <a:lnTo>
                    <a:pt x="27" y="1151"/>
                  </a:lnTo>
                  <a:lnTo>
                    <a:pt x="0" y="1151"/>
                  </a:lnTo>
                  <a:lnTo>
                    <a:pt x="0" y="1146"/>
                  </a:lnTo>
                  <a:close/>
                  <a:moveTo>
                    <a:pt x="0" y="950"/>
                  </a:moveTo>
                  <a:lnTo>
                    <a:pt x="27" y="950"/>
                  </a:lnTo>
                  <a:lnTo>
                    <a:pt x="27" y="956"/>
                  </a:lnTo>
                  <a:lnTo>
                    <a:pt x="0" y="956"/>
                  </a:lnTo>
                  <a:lnTo>
                    <a:pt x="0" y="950"/>
                  </a:lnTo>
                  <a:close/>
                  <a:moveTo>
                    <a:pt x="0" y="760"/>
                  </a:moveTo>
                  <a:lnTo>
                    <a:pt x="27" y="760"/>
                  </a:lnTo>
                  <a:lnTo>
                    <a:pt x="27" y="766"/>
                  </a:lnTo>
                  <a:lnTo>
                    <a:pt x="0" y="766"/>
                  </a:lnTo>
                  <a:lnTo>
                    <a:pt x="0" y="760"/>
                  </a:lnTo>
                  <a:close/>
                  <a:moveTo>
                    <a:pt x="0" y="570"/>
                  </a:moveTo>
                  <a:lnTo>
                    <a:pt x="27" y="570"/>
                  </a:lnTo>
                  <a:lnTo>
                    <a:pt x="27" y="576"/>
                  </a:lnTo>
                  <a:lnTo>
                    <a:pt x="0" y="576"/>
                  </a:lnTo>
                  <a:lnTo>
                    <a:pt x="0" y="570"/>
                  </a:lnTo>
                  <a:close/>
                  <a:moveTo>
                    <a:pt x="0" y="380"/>
                  </a:moveTo>
                  <a:lnTo>
                    <a:pt x="27" y="380"/>
                  </a:lnTo>
                  <a:lnTo>
                    <a:pt x="27" y="385"/>
                  </a:lnTo>
                  <a:lnTo>
                    <a:pt x="0" y="385"/>
                  </a:lnTo>
                  <a:lnTo>
                    <a:pt x="0" y="380"/>
                  </a:lnTo>
                  <a:close/>
                  <a:moveTo>
                    <a:pt x="0" y="190"/>
                  </a:moveTo>
                  <a:lnTo>
                    <a:pt x="27" y="190"/>
                  </a:lnTo>
                  <a:lnTo>
                    <a:pt x="27" y="195"/>
                  </a:lnTo>
                  <a:lnTo>
                    <a:pt x="0" y="195"/>
                  </a:lnTo>
                  <a:lnTo>
                    <a:pt x="0" y="190"/>
                  </a:lnTo>
                  <a:close/>
                  <a:moveTo>
                    <a:pt x="0" y="0"/>
                  </a:moveTo>
                  <a:lnTo>
                    <a:pt x="27" y="0"/>
                  </a:lnTo>
                  <a:lnTo>
                    <a:pt x="27" y="5"/>
                  </a:lnTo>
                  <a:lnTo>
                    <a:pt x="0" y="5"/>
                  </a:lnTo>
                  <a:lnTo>
                    <a:pt x="0" y="0"/>
                  </a:lnTo>
                  <a:close/>
                </a:path>
              </a:pathLst>
            </a:custGeom>
            <a:solidFill>
              <a:srgbClr val="868686"/>
            </a:solidFill>
            <a:ln w="5">
              <a:solidFill>
                <a:srgbClr val="868686"/>
              </a:solidFill>
              <a:bevel/>
              <a:headEnd/>
              <a:tailEnd/>
            </a:ln>
          </p:spPr>
          <p:txBody>
            <a:bodyPr/>
            <a:lstStyle/>
            <a:p>
              <a:endParaRPr lang="en-US" sz="1800"/>
            </a:p>
          </p:txBody>
        </p:sp>
        <p:sp>
          <p:nvSpPr>
            <p:cNvPr id="144409" name="Rectangle 104"/>
            <p:cNvSpPr>
              <a:spLocks noChangeArrowheads="1"/>
            </p:cNvSpPr>
            <p:nvPr/>
          </p:nvSpPr>
          <p:spPr bwMode="auto">
            <a:xfrm>
              <a:off x="1506538" y="2135218"/>
              <a:ext cx="7938" cy="3027363"/>
            </a:xfrm>
            <a:prstGeom prst="rect">
              <a:avLst/>
            </a:prstGeom>
            <a:solidFill>
              <a:srgbClr val="868686"/>
            </a:solidFill>
            <a:ln w="5">
              <a:solidFill>
                <a:srgbClr val="868686"/>
              </a:solidFill>
              <a:bevel/>
              <a:headEnd/>
              <a:tailEnd/>
            </a:ln>
          </p:spPr>
          <p:txBody>
            <a:bodyPr/>
            <a:lstStyle/>
            <a:p>
              <a:endParaRPr lang="en-US" sz="1800"/>
            </a:p>
          </p:txBody>
        </p:sp>
        <p:sp>
          <p:nvSpPr>
            <p:cNvPr id="144410" name="Freeform 105"/>
            <p:cNvSpPr>
              <a:spLocks noEditPoints="1"/>
            </p:cNvSpPr>
            <p:nvPr/>
          </p:nvSpPr>
          <p:spPr bwMode="auto">
            <a:xfrm>
              <a:off x="1468438" y="2132043"/>
              <a:ext cx="42863" cy="3035300"/>
            </a:xfrm>
            <a:custGeom>
              <a:avLst/>
              <a:gdLst>
                <a:gd name="T0" fmla="*/ 0 w 27"/>
                <a:gd name="T1" fmla="*/ 2147483647 h 1912"/>
                <a:gd name="T2" fmla="*/ 2147483647 w 27"/>
                <a:gd name="T3" fmla="*/ 2147483647 h 1912"/>
                <a:gd name="T4" fmla="*/ 2147483647 w 27"/>
                <a:gd name="T5" fmla="*/ 2147483647 h 1912"/>
                <a:gd name="T6" fmla="*/ 0 w 27"/>
                <a:gd name="T7" fmla="*/ 2147483647 h 1912"/>
                <a:gd name="T8" fmla="*/ 0 w 27"/>
                <a:gd name="T9" fmla="*/ 2147483647 h 1912"/>
                <a:gd name="T10" fmla="*/ 0 w 27"/>
                <a:gd name="T11" fmla="*/ 2147483647 h 1912"/>
                <a:gd name="T12" fmla="*/ 2147483647 w 27"/>
                <a:gd name="T13" fmla="*/ 2147483647 h 1912"/>
                <a:gd name="T14" fmla="*/ 2147483647 w 27"/>
                <a:gd name="T15" fmla="*/ 2147483647 h 1912"/>
                <a:gd name="T16" fmla="*/ 0 w 27"/>
                <a:gd name="T17" fmla="*/ 2147483647 h 1912"/>
                <a:gd name="T18" fmla="*/ 0 w 27"/>
                <a:gd name="T19" fmla="*/ 2147483647 h 1912"/>
                <a:gd name="T20" fmla="*/ 0 w 27"/>
                <a:gd name="T21" fmla="*/ 2147483647 h 1912"/>
                <a:gd name="T22" fmla="*/ 2147483647 w 27"/>
                <a:gd name="T23" fmla="*/ 2147483647 h 1912"/>
                <a:gd name="T24" fmla="*/ 2147483647 w 27"/>
                <a:gd name="T25" fmla="*/ 2147483647 h 1912"/>
                <a:gd name="T26" fmla="*/ 0 w 27"/>
                <a:gd name="T27" fmla="*/ 2147483647 h 1912"/>
                <a:gd name="T28" fmla="*/ 0 w 27"/>
                <a:gd name="T29" fmla="*/ 2147483647 h 1912"/>
                <a:gd name="T30" fmla="*/ 0 w 27"/>
                <a:gd name="T31" fmla="*/ 2147483647 h 1912"/>
                <a:gd name="T32" fmla="*/ 2147483647 w 27"/>
                <a:gd name="T33" fmla="*/ 2147483647 h 1912"/>
                <a:gd name="T34" fmla="*/ 2147483647 w 27"/>
                <a:gd name="T35" fmla="*/ 2147483647 h 1912"/>
                <a:gd name="T36" fmla="*/ 0 w 27"/>
                <a:gd name="T37" fmla="*/ 2147483647 h 1912"/>
                <a:gd name="T38" fmla="*/ 0 w 27"/>
                <a:gd name="T39" fmla="*/ 2147483647 h 1912"/>
                <a:gd name="T40" fmla="*/ 0 w 27"/>
                <a:gd name="T41" fmla="*/ 2147483647 h 1912"/>
                <a:gd name="T42" fmla="*/ 2147483647 w 27"/>
                <a:gd name="T43" fmla="*/ 2147483647 h 1912"/>
                <a:gd name="T44" fmla="*/ 2147483647 w 27"/>
                <a:gd name="T45" fmla="*/ 2147483647 h 1912"/>
                <a:gd name="T46" fmla="*/ 0 w 27"/>
                <a:gd name="T47" fmla="*/ 2147483647 h 1912"/>
                <a:gd name="T48" fmla="*/ 0 w 27"/>
                <a:gd name="T49" fmla="*/ 2147483647 h 1912"/>
                <a:gd name="T50" fmla="*/ 0 w 27"/>
                <a:gd name="T51" fmla="*/ 2147483647 h 1912"/>
                <a:gd name="T52" fmla="*/ 2147483647 w 27"/>
                <a:gd name="T53" fmla="*/ 2147483647 h 1912"/>
                <a:gd name="T54" fmla="*/ 2147483647 w 27"/>
                <a:gd name="T55" fmla="*/ 2147483647 h 1912"/>
                <a:gd name="T56" fmla="*/ 0 w 27"/>
                <a:gd name="T57" fmla="*/ 2147483647 h 1912"/>
                <a:gd name="T58" fmla="*/ 0 w 27"/>
                <a:gd name="T59" fmla="*/ 2147483647 h 1912"/>
                <a:gd name="T60" fmla="*/ 0 w 27"/>
                <a:gd name="T61" fmla="*/ 2147483647 h 1912"/>
                <a:gd name="T62" fmla="*/ 2147483647 w 27"/>
                <a:gd name="T63" fmla="*/ 2147483647 h 1912"/>
                <a:gd name="T64" fmla="*/ 2147483647 w 27"/>
                <a:gd name="T65" fmla="*/ 2147483647 h 1912"/>
                <a:gd name="T66" fmla="*/ 0 w 27"/>
                <a:gd name="T67" fmla="*/ 2147483647 h 1912"/>
                <a:gd name="T68" fmla="*/ 0 w 27"/>
                <a:gd name="T69" fmla="*/ 2147483647 h 1912"/>
                <a:gd name="T70" fmla="*/ 0 w 27"/>
                <a:gd name="T71" fmla="*/ 0 h 1912"/>
                <a:gd name="T72" fmla="*/ 2147483647 w 27"/>
                <a:gd name="T73" fmla="*/ 0 h 1912"/>
                <a:gd name="T74" fmla="*/ 2147483647 w 27"/>
                <a:gd name="T75" fmla="*/ 2147483647 h 1912"/>
                <a:gd name="T76" fmla="*/ 0 w 27"/>
                <a:gd name="T77" fmla="*/ 2147483647 h 1912"/>
                <a:gd name="T78" fmla="*/ 0 w 27"/>
                <a:gd name="T79" fmla="*/ 0 h 19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1912"/>
                <a:gd name="T122" fmla="*/ 27 w 27"/>
                <a:gd name="T123" fmla="*/ 1912 h 19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1912">
                  <a:moveTo>
                    <a:pt x="0" y="1907"/>
                  </a:moveTo>
                  <a:lnTo>
                    <a:pt x="27" y="1907"/>
                  </a:lnTo>
                  <a:lnTo>
                    <a:pt x="27" y="1912"/>
                  </a:lnTo>
                  <a:lnTo>
                    <a:pt x="0" y="1912"/>
                  </a:lnTo>
                  <a:lnTo>
                    <a:pt x="0" y="1907"/>
                  </a:lnTo>
                  <a:close/>
                  <a:moveTo>
                    <a:pt x="0" y="1635"/>
                  </a:moveTo>
                  <a:lnTo>
                    <a:pt x="27" y="1635"/>
                  </a:lnTo>
                  <a:lnTo>
                    <a:pt x="27" y="1640"/>
                  </a:lnTo>
                  <a:lnTo>
                    <a:pt x="0" y="1640"/>
                  </a:lnTo>
                  <a:lnTo>
                    <a:pt x="0" y="1635"/>
                  </a:lnTo>
                  <a:close/>
                  <a:moveTo>
                    <a:pt x="0" y="1363"/>
                  </a:moveTo>
                  <a:lnTo>
                    <a:pt x="27" y="1363"/>
                  </a:lnTo>
                  <a:lnTo>
                    <a:pt x="27" y="1369"/>
                  </a:lnTo>
                  <a:lnTo>
                    <a:pt x="0" y="1369"/>
                  </a:lnTo>
                  <a:lnTo>
                    <a:pt x="0" y="1363"/>
                  </a:lnTo>
                  <a:close/>
                  <a:moveTo>
                    <a:pt x="0" y="1092"/>
                  </a:moveTo>
                  <a:lnTo>
                    <a:pt x="27" y="1092"/>
                  </a:lnTo>
                  <a:lnTo>
                    <a:pt x="27" y="1097"/>
                  </a:lnTo>
                  <a:lnTo>
                    <a:pt x="0" y="1097"/>
                  </a:lnTo>
                  <a:lnTo>
                    <a:pt x="0" y="1092"/>
                  </a:lnTo>
                  <a:close/>
                  <a:moveTo>
                    <a:pt x="0" y="815"/>
                  </a:moveTo>
                  <a:lnTo>
                    <a:pt x="27" y="815"/>
                  </a:lnTo>
                  <a:lnTo>
                    <a:pt x="27" y="820"/>
                  </a:lnTo>
                  <a:lnTo>
                    <a:pt x="0" y="820"/>
                  </a:lnTo>
                  <a:lnTo>
                    <a:pt x="0" y="815"/>
                  </a:lnTo>
                  <a:close/>
                  <a:moveTo>
                    <a:pt x="0" y="543"/>
                  </a:moveTo>
                  <a:lnTo>
                    <a:pt x="27" y="543"/>
                  </a:lnTo>
                  <a:lnTo>
                    <a:pt x="27" y="548"/>
                  </a:lnTo>
                  <a:lnTo>
                    <a:pt x="0" y="548"/>
                  </a:lnTo>
                  <a:lnTo>
                    <a:pt x="0" y="543"/>
                  </a:lnTo>
                  <a:close/>
                  <a:moveTo>
                    <a:pt x="0" y="271"/>
                  </a:moveTo>
                  <a:lnTo>
                    <a:pt x="27" y="271"/>
                  </a:lnTo>
                  <a:lnTo>
                    <a:pt x="27" y="277"/>
                  </a:lnTo>
                  <a:lnTo>
                    <a:pt x="0" y="277"/>
                  </a:lnTo>
                  <a:lnTo>
                    <a:pt x="0" y="271"/>
                  </a:lnTo>
                  <a:close/>
                  <a:moveTo>
                    <a:pt x="0" y="0"/>
                  </a:moveTo>
                  <a:lnTo>
                    <a:pt x="27" y="0"/>
                  </a:lnTo>
                  <a:lnTo>
                    <a:pt x="27" y="5"/>
                  </a:lnTo>
                  <a:lnTo>
                    <a:pt x="0" y="5"/>
                  </a:lnTo>
                  <a:lnTo>
                    <a:pt x="0" y="0"/>
                  </a:lnTo>
                  <a:close/>
                </a:path>
              </a:pathLst>
            </a:custGeom>
            <a:solidFill>
              <a:srgbClr val="868686"/>
            </a:solidFill>
            <a:ln w="5">
              <a:solidFill>
                <a:srgbClr val="868686"/>
              </a:solidFill>
              <a:bevel/>
              <a:headEnd/>
              <a:tailEnd/>
            </a:ln>
          </p:spPr>
          <p:txBody>
            <a:bodyPr/>
            <a:lstStyle/>
            <a:p>
              <a:endParaRPr lang="en-US" sz="1800"/>
            </a:p>
          </p:txBody>
        </p:sp>
        <p:sp>
          <p:nvSpPr>
            <p:cNvPr id="144411" name="Rectangle 106"/>
            <p:cNvSpPr>
              <a:spLocks noChangeArrowheads="1"/>
            </p:cNvSpPr>
            <p:nvPr/>
          </p:nvSpPr>
          <p:spPr bwMode="auto">
            <a:xfrm>
              <a:off x="1511300" y="5159406"/>
              <a:ext cx="6416675" cy="7938"/>
            </a:xfrm>
            <a:prstGeom prst="rect">
              <a:avLst/>
            </a:prstGeom>
            <a:solidFill>
              <a:srgbClr val="868686"/>
            </a:solidFill>
            <a:ln w="5">
              <a:solidFill>
                <a:srgbClr val="868686"/>
              </a:solidFill>
              <a:bevel/>
              <a:headEnd/>
              <a:tailEnd/>
            </a:ln>
          </p:spPr>
          <p:txBody>
            <a:bodyPr/>
            <a:lstStyle/>
            <a:p>
              <a:endParaRPr lang="en-US" sz="1800"/>
            </a:p>
          </p:txBody>
        </p:sp>
        <p:sp>
          <p:nvSpPr>
            <p:cNvPr id="144412" name="Freeform 107"/>
            <p:cNvSpPr>
              <a:spLocks noEditPoints="1"/>
            </p:cNvSpPr>
            <p:nvPr/>
          </p:nvSpPr>
          <p:spPr bwMode="auto">
            <a:xfrm>
              <a:off x="1506538" y="5162581"/>
              <a:ext cx="6200775" cy="44450"/>
            </a:xfrm>
            <a:custGeom>
              <a:avLst/>
              <a:gdLst>
                <a:gd name="T0" fmla="*/ 2147483647 w 3906"/>
                <a:gd name="T1" fmla="*/ 2147483647 h 28"/>
                <a:gd name="T2" fmla="*/ 0 w 3906"/>
                <a:gd name="T3" fmla="*/ 0 h 28"/>
                <a:gd name="T4" fmla="*/ 2147483647 w 3906"/>
                <a:gd name="T5" fmla="*/ 0 h 28"/>
                <a:gd name="T6" fmla="*/ 2147483647 w 3906"/>
                <a:gd name="T7" fmla="*/ 2147483647 h 28"/>
                <a:gd name="T8" fmla="*/ 2147483647 w 3906"/>
                <a:gd name="T9" fmla="*/ 0 h 28"/>
                <a:gd name="T10" fmla="*/ 2147483647 w 3906"/>
                <a:gd name="T11" fmla="*/ 2147483647 h 28"/>
                <a:gd name="T12" fmla="*/ 2147483647 w 3906"/>
                <a:gd name="T13" fmla="*/ 0 h 28"/>
                <a:gd name="T14" fmla="*/ 2147483647 w 3906"/>
                <a:gd name="T15" fmla="*/ 0 h 28"/>
                <a:gd name="T16" fmla="*/ 2147483647 w 3906"/>
                <a:gd name="T17" fmla="*/ 2147483647 h 28"/>
                <a:gd name="T18" fmla="*/ 2147483647 w 3906"/>
                <a:gd name="T19" fmla="*/ 0 h 28"/>
                <a:gd name="T20" fmla="*/ 2147483647 w 3906"/>
                <a:gd name="T21" fmla="*/ 2147483647 h 28"/>
                <a:gd name="T22" fmla="*/ 2147483647 w 3906"/>
                <a:gd name="T23" fmla="*/ 0 h 28"/>
                <a:gd name="T24" fmla="*/ 2147483647 w 3906"/>
                <a:gd name="T25" fmla="*/ 0 h 28"/>
                <a:gd name="T26" fmla="*/ 2147483647 w 3906"/>
                <a:gd name="T27" fmla="*/ 2147483647 h 28"/>
                <a:gd name="T28" fmla="*/ 2147483647 w 3906"/>
                <a:gd name="T29" fmla="*/ 0 h 28"/>
                <a:gd name="T30" fmla="*/ 2147483647 w 3906"/>
                <a:gd name="T31" fmla="*/ 2147483647 h 28"/>
                <a:gd name="T32" fmla="*/ 2147483647 w 3906"/>
                <a:gd name="T33" fmla="*/ 0 h 28"/>
                <a:gd name="T34" fmla="*/ 2147483647 w 3906"/>
                <a:gd name="T35" fmla="*/ 0 h 28"/>
                <a:gd name="T36" fmla="*/ 2147483647 w 3906"/>
                <a:gd name="T37" fmla="*/ 2147483647 h 28"/>
                <a:gd name="T38" fmla="*/ 2147483647 w 3906"/>
                <a:gd name="T39" fmla="*/ 0 h 28"/>
                <a:gd name="T40" fmla="*/ 2147483647 w 3906"/>
                <a:gd name="T41" fmla="*/ 2147483647 h 28"/>
                <a:gd name="T42" fmla="*/ 2147483647 w 3906"/>
                <a:gd name="T43" fmla="*/ 0 h 28"/>
                <a:gd name="T44" fmla="*/ 2147483647 w 3906"/>
                <a:gd name="T45" fmla="*/ 0 h 28"/>
                <a:gd name="T46" fmla="*/ 2147483647 w 3906"/>
                <a:gd name="T47" fmla="*/ 2147483647 h 28"/>
                <a:gd name="T48" fmla="*/ 2147483647 w 3906"/>
                <a:gd name="T49" fmla="*/ 0 h 28"/>
                <a:gd name="T50" fmla="*/ 2147483647 w 3906"/>
                <a:gd name="T51" fmla="*/ 2147483647 h 28"/>
                <a:gd name="T52" fmla="*/ 2147483647 w 3906"/>
                <a:gd name="T53" fmla="*/ 0 h 28"/>
                <a:gd name="T54" fmla="*/ 2147483647 w 3906"/>
                <a:gd name="T55" fmla="*/ 0 h 28"/>
                <a:gd name="T56" fmla="*/ 2147483647 w 3906"/>
                <a:gd name="T57" fmla="*/ 2147483647 h 28"/>
                <a:gd name="T58" fmla="*/ 2147483647 w 3906"/>
                <a:gd name="T59" fmla="*/ 0 h 28"/>
                <a:gd name="T60" fmla="*/ 2147483647 w 3906"/>
                <a:gd name="T61" fmla="*/ 2147483647 h 28"/>
                <a:gd name="T62" fmla="*/ 2147483647 w 3906"/>
                <a:gd name="T63" fmla="*/ 0 h 28"/>
                <a:gd name="T64" fmla="*/ 2147483647 w 3906"/>
                <a:gd name="T65" fmla="*/ 0 h 28"/>
                <a:gd name="T66" fmla="*/ 2147483647 w 3906"/>
                <a:gd name="T67" fmla="*/ 2147483647 h 28"/>
                <a:gd name="T68" fmla="*/ 2147483647 w 3906"/>
                <a:gd name="T69" fmla="*/ 0 h 28"/>
                <a:gd name="T70" fmla="*/ 2147483647 w 3906"/>
                <a:gd name="T71" fmla="*/ 2147483647 h 28"/>
                <a:gd name="T72" fmla="*/ 2147483647 w 3906"/>
                <a:gd name="T73" fmla="*/ 0 h 28"/>
                <a:gd name="T74" fmla="*/ 2147483647 w 3906"/>
                <a:gd name="T75" fmla="*/ 0 h 28"/>
                <a:gd name="T76" fmla="*/ 2147483647 w 3906"/>
                <a:gd name="T77" fmla="*/ 2147483647 h 28"/>
                <a:gd name="T78" fmla="*/ 2147483647 w 3906"/>
                <a:gd name="T79" fmla="*/ 0 h 28"/>
                <a:gd name="T80" fmla="*/ 2147483647 w 3906"/>
                <a:gd name="T81" fmla="*/ 2147483647 h 28"/>
                <a:gd name="T82" fmla="*/ 2147483647 w 3906"/>
                <a:gd name="T83" fmla="*/ 0 h 28"/>
                <a:gd name="T84" fmla="*/ 2147483647 w 3906"/>
                <a:gd name="T85" fmla="*/ 0 h 28"/>
                <a:gd name="T86" fmla="*/ 2147483647 w 3906"/>
                <a:gd name="T87" fmla="*/ 2147483647 h 28"/>
                <a:gd name="T88" fmla="*/ 2147483647 w 3906"/>
                <a:gd name="T89" fmla="*/ 0 h 28"/>
                <a:gd name="T90" fmla="*/ 2147483647 w 3906"/>
                <a:gd name="T91" fmla="*/ 2147483647 h 28"/>
                <a:gd name="T92" fmla="*/ 2147483647 w 3906"/>
                <a:gd name="T93" fmla="*/ 0 h 28"/>
                <a:gd name="T94" fmla="*/ 2147483647 w 3906"/>
                <a:gd name="T95" fmla="*/ 0 h 28"/>
                <a:gd name="T96" fmla="*/ 2147483647 w 3906"/>
                <a:gd name="T97" fmla="*/ 2147483647 h 28"/>
                <a:gd name="T98" fmla="*/ 2147483647 w 3906"/>
                <a:gd name="T99" fmla="*/ 0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06"/>
                <a:gd name="T151" fmla="*/ 0 h 28"/>
                <a:gd name="T152" fmla="*/ 3906 w 3906"/>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06" h="28">
                  <a:moveTo>
                    <a:pt x="5" y="0"/>
                  </a:moveTo>
                  <a:lnTo>
                    <a:pt x="5" y="28"/>
                  </a:lnTo>
                  <a:lnTo>
                    <a:pt x="0" y="28"/>
                  </a:lnTo>
                  <a:lnTo>
                    <a:pt x="0" y="0"/>
                  </a:lnTo>
                  <a:lnTo>
                    <a:pt x="5" y="0"/>
                  </a:lnTo>
                  <a:close/>
                  <a:moveTo>
                    <a:pt x="212" y="0"/>
                  </a:moveTo>
                  <a:lnTo>
                    <a:pt x="212" y="28"/>
                  </a:lnTo>
                  <a:lnTo>
                    <a:pt x="206" y="28"/>
                  </a:lnTo>
                  <a:lnTo>
                    <a:pt x="206" y="0"/>
                  </a:lnTo>
                  <a:lnTo>
                    <a:pt x="212" y="0"/>
                  </a:lnTo>
                  <a:close/>
                  <a:moveTo>
                    <a:pt x="418" y="0"/>
                  </a:moveTo>
                  <a:lnTo>
                    <a:pt x="418" y="28"/>
                  </a:lnTo>
                  <a:lnTo>
                    <a:pt x="413" y="28"/>
                  </a:lnTo>
                  <a:lnTo>
                    <a:pt x="413" y="0"/>
                  </a:lnTo>
                  <a:lnTo>
                    <a:pt x="418" y="0"/>
                  </a:lnTo>
                  <a:close/>
                  <a:moveTo>
                    <a:pt x="619" y="0"/>
                  </a:moveTo>
                  <a:lnTo>
                    <a:pt x="619" y="28"/>
                  </a:lnTo>
                  <a:lnTo>
                    <a:pt x="614" y="28"/>
                  </a:lnTo>
                  <a:lnTo>
                    <a:pt x="614" y="0"/>
                  </a:lnTo>
                  <a:lnTo>
                    <a:pt x="619" y="0"/>
                  </a:lnTo>
                  <a:close/>
                  <a:moveTo>
                    <a:pt x="826" y="0"/>
                  </a:moveTo>
                  <a:lnTo>
                    <a:pt x="826" y="28"/>
                  </a:lnTo>
                  <a:lnTo>
                    <a:pt x="820" y="28"/>
                  </a:lnTo>
                  <a:lnTo>
                    <a:pt x="820" y="0"/>
                  </a:lnTo>
                  <a:lnTo>
                    <a:pt x="826" y="0"/>
                  </a:lnTo>
                  <a:close/>
                  <a:moveTo>
                    <a:pt x="1032" y="0"/>
                  </a:moveTo>
                  <a:lnTo>
                    <a:pt x="1032" y="28"/>
                  </a:lnTo>
                  <a:lnTo>
                    <a:pt x="1027" y="28"/>
                  </a:lnTo>
                  <a:lnTo>
                    <a:pt x="1027" y="0"/>
                  </a:lnTo>
                  <a:lnTo>
                    <a:pt x="1032" y="0"/>
                  </a:lnTo>
                  <a:close/>
                  <a:moveTo>
                    <a:pt x="1239" y="0"/>
                  </a:moveTo>
                  <a:lnTo>
                    <a:pt x="1239" y="28"/>
                  </a:lnTo>
                  <a:lnTo>
                    <a:pt x="1233" y="28"/>
                  </a:lnTo>
                  <a:lnTo>
                    <a:pt x="1233" y="0"/>
                  </a:lnTo>
                  <a:lnTo>
                    <a:pt x="1239" y="0"/>
                  </a:lnTo>
                  <a:close/>
                  <a:moveTo>
                    <a:pt x="1445" y="0"/>
                  </a:moveTo>
                  <a:lnTo>
                    <a:pt x="1445" y="28"/>
                  </a:lnTo>
                  <a:lnTo>
                    <a:pt x="1440" y="28"/>
                  </a:lnTo>
                  <a:lnTo>
                    <a:pt x="1440" y="0"/>
                  </a:lnTo>
                  <a:lnTo>
                    <a:pt x="1445" y="0"/>
                  </a:lnTo>
                  <a:close/>
                  <a:moveTo>
                    <a:pt x="1646" y="0"/>
                  </a:moveTo>
                  <a:lnTo>
                    <a:pt x="1646" y="28"/>
                  </a:lnTo>
                  <a:lnTo>
                    <a:pt x="1641" y="28"/>
                  </a:lnTo>
                  <a:lnTo>
                    <a:pt x="1641" y="0"/>
                  </a:lnTo>
                  <a:lnTo>
                    <a:pt x="1646" y="0"/>
                  </a:lnTo>
                  <a:close/>
                  <a:moveTo>
                    <a:pt x="1853" y="0"/>
                  </a:moveTo>
                  <a:lnTo>
                    <a:pt x="1853" y="28"/>
                  </a:lnTo>
                  <a:lnTo>
                    <a:pt x="1847" y="28"/>
                  </a:lnTo>
                  <a:lnTo>
                    <a:pt x="1847" y="0"/>
                  </a:lnTo>
                  <a:lnTo>
                    <a:pt x="1853" y="0"/>
                  </a:lnTo>
                  <a:close/>
                  <a:moveTo>
                    <a:pt x="2059" y="0"/>
                  </a:moveTo>
                  <a:lnTo>
                    <a:pt x="2059" y="28"/>
                  </a:lnTo>
                  <a:lnTo>
                    <a:pt x="2054" y="28"/>
                  </a:lnTo>
                  <a:lnTo>
                    <a:pt x="2054" y="0"/>
                  </a:lnTo>
                  <a:lnTo>
                    <a:pt x="2059" y="0"/>
                  </a:lnTo>
                  <a:close/>
                  <a:moveTo>
                    <a:pt x="2266" y="0"/>
                  </a:moveTo>
                  <a:lnTo>
                    <a:pt x="2266" y="28"/>
                  </a:lnTo>
                  <a:lnTo>
                    <a:pt x="2260" y="28"/>
                  </a:lnTo>
                  <a:lnTo>
                    <a:pt x="2260" y="0"/>
                  </a:lnTo>
                  <a:lnTo>
                    <a:pt x="2266" y="0"/>
                  </a:lnTo>
                  <a:close/>
                  <a:moveTo>
                    <a:pt x="2467" y="0"/>
                  </a:moveTo>
                  <a:lnTo>
                    <a:pt x="2467" y="28"/>
                  </a:lnTo>
                  <a:lnTo>
                    <a:pt x="2461" y="28"/>
                  </a:lnTo>
                  <a:lnTo>
                    <a:pt x="2461" y="0"/>
                  </a:lnTo>
                  <a:lnTo>
                    <a:pt x="2467" y="0"/>
                  </a:lnTo>
                  <a:close/>
                  <a:moveTo>
                    <a:pt x="2673" y="0"/>
                  </a:moveTo>
                  <a:lnTo>
                    <a:pt x="2673" y="28"/>
                  </a:lnTo>
                  <a:lnTo>
                    <a:pt x="2668" y="28"/>
                  </a:lnTo>
                  <a:lnTo>
                    <a:pt x="2668" y="0"/>
                  </a:lnTo>
                  <a:lnTo>
                    <a:pt x="2673" y="0"/>
                  </a:lnTo>
                  <a:close/>
                  <a:moveTo>
                    <a:pt x="2880" y="0"/>
                  </a:moveTo>
                  <a:lnTo>
                    <a:pt x="2880" y="28"/>
                  </a:lnTo>
                  <a:lnTo>
                    <a:pt x="2874" y="28"/>
                  </a:lnTo>
                  <a:lnTo>
                    <a:pt x="2874" y="0"/>
                  </a:lnTo>
                  <a:lnTo>
                    <a:pt x="2880" y="0"/>
                  </a:lnTo>
                  <a:close/>
                  <a:moveTo>
                    <a:pt x="3086" y="0"/>
                  </a:moveTo>
                  <a:lnTo>
                    <a:pt x="3086" y="28"/>
                  </a:lnTo>
                  <a:lnTo>
                    <a:pt x="3081" y="28"/>
                  </a:lnTo>
                  <a:lnTo>
                    <a:pt x="3081" y="0"/>
                  </a:lnTo>
                  <a:lnTo>
                    <a:pt x="3086" y="0"/>
                  </a:lnTo>
                  <a:close/>
                  <a:moveTo>
                    <a:pt x="3292" y="0"/>
                  </a:moveTo>
                  <a:lnTo>
                    <a:pt x="3292" y="28"/>
                  </a:lnTo>
                  <a:lnTo>
                    <a:pt x="3287" y="28"/>
                  </a:lnTo>
                  <a:lnTo>
                    <a:pt x="3287" y="0"/>
                  </a:lnTo>
                  <a:lnTo>
                    <a:pt x="3292" y="0"/>
                  </a:lnTo>
                  <a:close/>
                  <a:moveTo>
                    <a:pt x="3494" y="0"/>
                  </a:moveTo>
                  <a:lnTo>
                    <a:pt x="3494" y="28"/>
                  </a:lnTo>
                  <a:lnTo>
                    <a:pt x="3488" y="28"/>
                  </a:lnTo>
                  <a:lnTo>
                    <a:pt x="3488" y="0"/>
                  </a:lnTo>
                  <a:lnTo>
                    <a:pt x="3494" y="0"/>
                  </a:lnTo>
                  <a:close/>
                  <a:moveTo>
                    <a:pt x="3700" y="0"/>
                  </a:moveTo>
                  <a:lnTo>
                    <a:pt x="3700" y="28"/>
                  </a:lnTo>
                  <a:lnTo>
                    <a:pt x="3695" y="28"/>
                  </a:lnTo>
                  <a:lnTo>
                    <a:pt x="3695" y="0"/>
                  </a:lnTo>
                  <a:lnTo>
                    <a:pt x="3700" y="0"/>
                  </a:lnTo>
                  <a:close/>
                  <a:moveTo>
                    <a:pt x="3906" y="0"/>
                  </a:moveTo>
                  <a:lnTo>
                    <a:pt x="3906" y="28"/>
                  </a:lnTo>
                  <a:lnTo>
                    <a:pt x="3901" y="28"/>
                  </a:lnTo>
                  <a:lnTo>
                    <a:pt x="3901" y="0"/>
                  </a:lnTo>
                  <a:lnTo>
                    <a:pt x="3906" y="0"/>
                  </a:lnTo>
                  <a:close/>
                </a:path>
              </a:pathLst>
            </a:custGeom>
            <a:solidFill>
              <a:srgbClr val="868686"/>
            </a:solidFill>
            <a:ln w="5">
              <a:solidFill>
                <a:srgbClr val="868686"/>
              </a:solidFill>
              <a:bevel/>
              <a:headEnd/>
              <a:tailEnd/>
            </a:ln>
          </p:spPr>
          <p:txBody>
            <a:bodyPr/>
            <a:lstStyle/>
            <a:p>
              <a:endParaRPr lang="en-US" sz="1800"/>
            </a:p>
          </p:txBody>
        </p:sp>
        <p:sp>
          <p:nvSpPr>
            <p:cNvPr id="144413" name="Freeform 108"/>
            <p:cNvSpPr>
              <a:spLocks/>
            </p:cNvSpPr>
            <p:nvPr/>
          </p:nvSpPr>
          <p:spPr bwMode="auto">
            <a:xfrm>
              <a:off x="1522413" y="2398743"/>
              <a:ext cx="6396038" cy="2503488"/>
            </a:xfrm>
            <a:custGeom>
              <a:avLst/>
              <a:gdLst>
                <a:gd name="T0" fmla="*/ 2147483647 w 11864"/>
                <a:gd name="T1" fmla="*/ 2147483647 h 4644"/>
                <a:gd name="T2" fmla="*/ 2147483647 w 11864"/>
                <a:gd name="T3" fmla="*/ 2147483647 h 4644"/>
                <a:gd name="T4" fmla="*/ 2147483647 w 11864"/>
                <a:gd name="T5" fmla="*/ 2147483647 h 4644"/>
                <a:gd name="T6" fmla="*/ 2147483647 w 11864"/>
                <a:gd name="T7" fmla="*/ 2147483647 h 4644"/>
                <a:gd name="T8" fmla="*/ 2147483647 w 11864"/>
                <a:gd name="T9" fmla="*/ 2147483647 h 4644"/>
                <a:gd name="T10" fmla="*/ 2147483647 w 11864"/>
                <a:gd name="T11" fmla="*/ 2147483647 h 4644"/>
                <a:gd name="T12" fmla="*/ 2147483647 w 11864"/>
                <a:gd name="T13" fmla="*/ 2147483647 h 4644"/>
                <a:gd name="T14" fmla="*/ 2147483647 w 11864"/>
                <a:gd name="T15" fmla="*/ 2147483647 h 4644"/>
                <a:gd name="T16" fmla="*/ 2147483647 w 11864"/>
                <a:gd name="T17" fmla="*/ 2147483647 h 4644"/>
                <a:gd name="T18" fmla="*/ 2147483647 w 11864"/>
                <a:gd name="T19" fmla="*/ 2147483647 h 4644"/>
                <a:gd name="T20" fmla="*/ 2147483647 w 11864"/>
                <a:gd name="T21" fmla="*/ 2147483647 h 4644"/>
                <a:gd name="T22" fmla="*/ 2147483647 w 11864"/>
                <a:gd name="T23" fmla="*/ 2147483647 h 4644"/>
                <a:gd name="T24" fmla="*/ 2147483647 w 11864"/>
                <a:gd name="T25" fmla="*/ 2147483647 h 4644"/>
                <a:gd name="T26" fmla="*/ 2147483647 w 11864"/>
                <a:gd name="T27" fmla="*/ 2147483647 h 4644"/>
                <a:gd name="T28" fmla="*/ 2147483647 w 11864"/>
                <a:gd name="T29" fmla="*/ 2147483647 h 4644"/>
                <a:gd name="T30" fmla="*/ 2147483647 w 11864"/>
                <a:gd name="T31" fmla="*/ 2147483647 h 4644"/>
                <a:gd name="T32" fmla="*/ 2147483647 w 11864"/>
                <a:gd name="T33" fmla="*/ 2147483647 h 4644"/>
                <a:gd name="T34" fmla="*/ 2147483647 w 11864"/>
                <a:gd name="T35" fmla="*/ 2147483647 h 4644"/>
                <a:gd name="T36" fmla="*/ 2147483647 w 11864"/>
                <a:gd name="T37" fmla="*/ 2147483647 h 4644"/>
                <a:gd name="T38" fmla="*/ 2147483647 w 11864"/>
                <a:gd name="T39" fmla="*/ 2147483647 h 4644"/>
                <a:gd name="T40" fmla="*/ 2147483647 w 11864"/>
                <a:gd name="T41" fmla="*/ 2147483647 h 4644"/>
                <a:gd name="T42" fmla="*/ 2147483647 w 11864"/>
                <a:gd name="T43" fmla="*/ 2147483647 h 4644"/>
                <a:gd name="T44" fmla="*/ 2147483647 w 11864"/>
                <a:gd name="T45" fmla="*/ 2147483647 h 4644"/>
                <a:gd name="T46" fmla="*/ 2147483647 w 11864"/>
                <a:gd name="T47" fmla="*/ 2147483647 h 4644"/>
                <a:gd name="T48" fmla="*/ 2147483647 w 11864"/>
                <a:gd name="T49" fmla="*/ 2147483647 h 4644"/>
                <a:gd name="T50" fmla="*/ 2147483647 w 11864"/>
                <a:gd name="T51" fmla="*/ 2147483647 h 4644"/>
                <a:gd name="T52" fmla="*/ 2147483647 w 11864"/>
                <a:gd name="T53" fmla="*/ 2147483647 h 4644"/>
                <a:gd name="T54" fmla="*/ 2147483647 w 11864"/>
                <a:gd name="T55" fmla="*/ 2147483647 h 4644"/>
                <a:gd name="T56" fmla="*/ 2147483647 w 11864"/>
                <a:gd name="T57" fmla="*/ 2147483647 h 4644"/>
                <a:gd name="T58" fmla="*/ 2147483647 w 11864"/>
                <a:gd name="T59" fmla="*/ 2147483647 h 4644"/>
                <a:gd name="T60" fmla="*/ 2147483647 w 11864"/>
                <a:gd name="T61" fmla="*/ 2147483647 h 4644"/>
                <a:gd name="T62" fmla="*/ 2147483647 w 11864"/>
                <a:gd name="T63" fmla="*/ 2147483647 h 4644"/>
                <a:gd name="T64" fmla="*/ 2147483647 w 11864"/>
                <a:gd name="T65" fmla="*/ 2147483647 h 4644"/>
                <a:gd name="T66" fmla="*/ 2147483647 w 11864"/>
                <a:gd name="T67" fmla="*/ 2147483647 h 4644"/>
                <a:gd name="T68" fmla="*/ 2147483647 w 11864"/>
                <a:gd name="T69" fmla="*/ 2147483647 h 4644"/>
                <a:gd name="T70" fmla="*/ 2147483647 w 11864"/>
                <a:gd name="T71" fmla="*/ 2147483647 h 4644"/>
                <a:gd name="T72" fmla="*/ 2147483647 w 11864"/>
                <a:gd name="T73" fmla="*/ 2147483647 h 4644"/>
                <a:gd name="T74" fmla="*/ 2147483647 w 11864"/>
                <a:gd name="T75" fmla="*/ 2147483647 h 4644"/>
                <a:gd name="T76" fmla="*/ 2147483647 w 11864"/>
                <a:gd name="T77" fmla="*/ 2147483647 h 4644"/>
                <a:gd name="T78" fmla="*/ 2147483647 w 11864"/>
                <a:gd name="T79" fmla="*/ 2147483647 h 4644"/>
                <a:gd name="T80" fmla="*/ 2147483647 w 11864"/>
                <a:gd name="T81" fmla="*/ 2147483647 h 4644"/>
                <a:gd name="T82" fmla="*/ 2147483647 w 11864"/>
                <a:gd name="T83" fmla="*/ 2147483647 h 4644"/>
                <a:gd name="T84" fmla="*/ 2147483647 w 11864"/>
                <a:gd name="T85" fmla="*/ 2147483647 h 4644"/>
                <a:gd name="T86" fmla="*/ 2147483647 w 11864"/>
                <a:gd name="T87" fmla="*/ 2147483647 h 4644"/>
                <a:gd name="T88" fmla="*/ 2147483647 w 11864"/>
                <a:gd name="T89" fmla="*/ 2147483647 h 4644"/>
                <a:gd name="T90" fmla="*/ 2147483647 w 11864"/>
                <a:gd name="T91" fmla="*/ 2147483647 h 4644"/>
                <a:gd name="T92" fmla="*/ 2147483647 w 11864"/>
                <a:gd name="T93" fmla="*/ 2147483647 h 4644"/>
                <a:gd name="T94" fmla="*/ 2147483647 w 11864"/>
                <a:gd name="T95" fmla="*/ 2147483647 h 4644"/>
                <a:gd name="T96" fmla="*/ 2147483647 w 11864"/>
                <a:gd name="T97" fmla="*/ 2147483647 h 4644"/>
                <a:gd name="T98" fmla="*/ 2147483647 w 11864"/>
                <a:gd name="T99" fmla="*/ 2147483647 h 4644"/>
                <a:gd name="T100" fmla="*/ 2147483647 w 11864"/>
                <a:gd name="T101" fmla="*/ 2147483647 h 4644"/>
                <a:gd name="T102" fmla="*/ 2147483647 w 11864"/>
                <a:gd name="T103" fmla="*/ 2147483647 h 4644"/>
                <a:gd name="T104" fmla="*/ 2147483647 w 11864"/>
                <a:gd name="T105" fmla="*/ 2147483647 h 4644"/>
                <a:gd name="T106" fmla="*/ 2147483647 w 11864"/>
                <a:gd name="T107" fmla="*/ 2147483647 h 4644"/>
                <a:gd name="T108" fmla="*/ 2147483647 w 11864"/>
                <a:gd name="T109" fmla="*/ 2147483647 h 46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64"/>
                <a:gd name="T166" fmla="*/ 0 h 4644"/>
                <a:gd name="T167" fmla="*/ 11864 w 11864"/>
                <a:gd name="T168" fmla="*/ 4644 h 46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64" h="4644">
                  <a:moveTo>
                    <a:pt x="26" y="2674"/>
                  </a:moveTo>
                  <a:lnTo>
                    <a:pt x="330" y="2578"/>
                  </a:lnTo>
                  <a:cubicBezTo>
                    <a:pt x="343" y="2574"/>
                    <a:pt x="357" y="2578"/>
                    <a:pt x="365" y="2589"/>
                  </a:cubicBezTo>
                  <a:lnTo>
                    <a:pt x="669" y="2989"/>
                  </a:lnTo>
                  <a:lnTo>
                    <a:pt x="655" y="2978"/>
                  </a:lnTo>
                  <a:lnTo>
                    <a:pt x="959" y="3090"/>
                  </a:lnTo>
                  <a:lnTo>
                    <a:pt x="952" y="3089"/>
                  </a:lnTo>
                  <a:lnTo>
                    <a:pt x="1256" y="3137"/>
                  </a:lnTo>
                  <a:cubicBezTo>
                    <a:pt x="1260" y="3137"/>
                    <a:pt x="1264" y="3139"/>
                    <a:pt x="1267" y="3140"/>
                  </a:cubicBezTo>
                  <a:lnTo>
                    <a:pt x="1555" y="3300"/>
                  </a:lnTo>
                  <a:cubicBezTo>
                    <a:pt x="1560" y="3303"/>
                    <a:pt x="1563" y="3307"/>
                    <a:pt x="1566" y="3311"/>
                  </a:cubicBezTo>
                  <a:lnTo>
                    <a:pt x="1870" y="3775"/>
                  </a:lnTo>
                  <a:lnTo>
                    <a:pt x="1820" y="3770"/>
                  </a:lnTo>
                  <a:lnTo>
                    <a:pt x="2124" y="3450"/>
                  </a:lnTo>
                  <a:lnTo>
                    <a:pt x="2431" y="3192"/>
                  </a:lnTo>
                  <a:cubicBezTo>
                    <a:pt x="2439" y="3185"/>
                    <a:pt x="2450" y="3183"/>
                    <a:pt x="2460" y="3186"/>
                  </a:cubicBezTo>
                  <a:cubicBezTo>
                    <a:pt x="2471" y="3189"/>
                    <a:pt x="2479" y="3197"/>
                    <a:pt x="2482" y="3207"/>
                  </a:cubicBezTo>
                  <a:lnTo>
                    <a:pt x="2786" y="4151"/>
                  </a:lnTo>
                  <a:lnTo>
                    <a:pt x="2738" y="4133"/>
                  </a:lnTo>
                  <a:lnTo>
                    <a:pt x="3042" y="3941"/>
                  </a:lnTo>
                  <a:cubicBezTo>
                    <a:pt x="3050" y="3936"/>
                    <a:pt x="3060" y="3935"/>
                    <a:pt x="3069" y="3938"/>
                  </a:cubicBezTo>
                  <a:lnTo>
                    <a:pt x="3373" y="4034"/>
                  </a:lnTo>
                  <a:lnTo>
                    <a:pt x="3355" y="4034"/>
                  </a:lnTo>
                  <a:lnTo>
                    <a:pt x="3659" y="3954"/>
                  </a:lnTo>
                  <a:cubicBezTo>
                    <a:pt x="3673" y="3950"/>
                    <a:pt x="3687" y="3956"/>
                    <a:pt x="3695" y="3967"/>
                  </a:cubicBezTo>
                  <a:lnTo>
                    <a:pt x="3999" y="4447"/>
                  </a:lnTo>
                  <a:lnTo>
                    <a:pt x="3968" y="4433"/>
                  </a:lnTo>
                  <a:lnTo>
                    <a:pt x="4272" y="4401"/>
                  </a:lnTo>
                  <a:lnTo>
                    <a:pt x="4255" y="4408"/>
                  </a:lnTo>
                  <a:lnTo>
                    <a:pt x="4543" y="4168"/>
                  </a:lnTo>
                  <a:lnTo>
                    <a:pt x="4535" y="4178"/>
                  </a:lnTo>
                  <a:lnTo>
                    <a:pt x="4839" y="3586"/>
                  </a:lnTo>
                  <a:cubicBezTo>
                    <a:pt x="4841" y="3583"/>
                    <a:pt x="4843" y="3580"/>
                    <a:pt x="4845" y="3577"/>
                  </a:cubicBezTo>
                  <a:lnTo>
                    <a:pt x="5149" y="3289"/>
                  </a:lnTo>
                  <a:cubicBezTo>
                    <a:pt x="5151" y="3288"/>
                    <a:pt x="5153" y="3287"/>
                    <a:pt x="5154" y="3285"/>
                  </a:cubicBezTo>
                  <a:lnTo>
                    <a:pt x="5458" y="3093"/>
                  </a:lnTo>
                  <a:lnTo>
                    <a:pt x="5450" y="3101"/>
                  </a:lnTo>
                  <a:lnTo>
                    <a:pt x="5754" y="2717"/>
                  </a:lnTo>
                  <a:lnTo>
                    <a:pt x="5749" y="2728"/>
                  </a:lnTo>
                  <a:lnTo>
                    <a:pt x="6053" y="1672"/>
                  </a:lnTo>
                  <a:cubicBezTo>
                    <a:pt x="6055" y="1663"/>
                    <a:pt x="6061" y="1656"/>
                    <a:pt x="6068" y="1652"/>
                  </a:cubicBezTo>
                  <a:cubicBezTo>
                    <a:pt x="6076" y="1648"/>
                    <a:pt x="6085" y="1647"/>
                    <a:pt x="6093" y="1650"/>
                  </a:cubicBezTo>
                  <a:lnTo>
                    <a:pt x="6397" y="1746"/>
                  </a:lnTo>
                  <a:cubicBezTo>
                    <a:pt x="6406" y="1749"/>
                    <a:pt x="6413" y="1755"/>
                    <a:pt x="6417" y="1763"/>
                  </a:cubicBezTo>
                  <a:lnTo>
                    <a:pt x="6721" y="2419"/>
                  </a:lnTo>
                  <a:lnTo>
                    <a:pt x="6718" y="2415"/>
                  </a:lnTo>
                  <a:lnTo>
                    <a:pt x="7022" y="2863"/>
                  </a:lnTo>
                  <a:lnTo>
                    <a:pt x="6966" y="2867"/>
                  </a:lnTo>
                  <a:lnTo>
                    <a:pt x="7270" y="2211"/>
                  </a:lnTo>
                  <a:cubicBezTo>
                    <a:pt x="7274" y="2202"/>
                    <a:pt x="7282" y="2196"/>
                    <a:pt x="7291" y="2194"/>
                  </a:cubicBezTo>
                  <a:cubicBezTo>
                    <a:pt x="7301" y="2191"/>
                    <a:pt x="7310" y="2193"/>
                    <a:pt x="7318" y="2199"/>
                  </a:cubicBezTo>
                  <a:lnTo>
                    <a:pt x="7606" y="2407"/>
                  </a:lnTo>
                  <a:lnTo>
                    <a:pt x="7592" y="2401"/>
                  </a:lnTo>
                  <a:lnTo>
                    <a:pt x="7896" y="2449"/>
                  </a:lnTo>
                  <a:lnTo>
                    <a:pt x="7864" y="2464"/>
                  </a:lnTo>
                  <a:lnTo>
                    <a:pt x="8168" y="1952"/>
                  </a:lnTo>
                  <a:cubicBezTo>
                    <a:pt x="8170" y="1949"/>
                    <a:pt x="8172" y="1946"/>
                    <a:pt x="8175" y="1944"/>
                  </a:cubicBezTo>
                  <a:lnTo>
                    <a:pt x="8479" y="1688"/>
                  </a:lnTo>
                  <a:lnTo>
                    <a:pt x="8468" y="1707"/>
                  </a:lnTo>
                  <a:lnTo>
                    <a:pt x="8772" y="27"/>
                  </a:lnTo>
                  <a:cubicBezTo>
                    <a:pt x="8775" y="11"/>
                    <a:pt x="8788" y="0"/>
                    <a:pt x="8804" y="0"/>
                  </a:cubicBezTo>
                  <a:cubicBezTo>
                    <a:pt x="8819" y="1"/>
                    <a:pt x="8833" y="12"/>
                    <a:pt x="8835" y="27"/>
                  </a:cubicBezTo>
                  <a:lnTo>
                    <a:pt x="9139" y="1915"/>
                  </a:lnTo>
                  <a:lnTo>
                    <a:pt x="9076" y="1915"/>
                  </a:lnTo>
                  <a:lnTo>
                    <a:pt x="9380" y="139"/>
                  </a:lnTo>
                  <a:cubicBezTo>
                    <a:pt x="9382" y="124"/>
                    <a:pt x="9395" y="113"/>
                    <a:pt x="9410" y="112"/>
                  </a:cubicBezTo>
                  <a:cubicBezTo>
                    <a:pt x="9426" y="112"/>
                    <a:pt x="9439" y="122"/>
                    <a:pt x="9443" y="137"/>
                  </a:cubicBezTo>
                  <a:lnTo>
                    <a:pt x="9747" y="1417"/>
                  </a:lnTo>
                  <a:lnTo>
                    <a:pt x="10051" y="2986"/>
                  </a:lnTo>
                  <a:lnTo>
                    <a:pt x="10038" y="2967"/>
                  </a:lnTo>
                  <a:lnTo>
                    <a:pt x="10342" y="3191"/>
                  </a:lnTo>
                  <a:cubicBezTo>
                    <a:pt x="10348" y="3195"/>
                    <a:pt x="10352" y="3200"/>
                    <a:pt x="10354" y="3207"/>
                  </a:cubicBezTo>
                  <a:lnTo>
                    <a:pt x="10642" y="4135"/>
                  </a:lnTo>
                  <a:lnTo>
                    <a:pt x="10589" y="4122"/>
                  </a:lnTo>
                  <a:lnTo>
                    <a:pt x="10893" y="3818"/>
                  </a:lnTo>
                  <a:cubicBezTo>
                    <a:pt x="10900" y="3811"/>
                    <a:pt x="10910" y="3807"/>
                    <a:pt x="10921" y="3809"/>
                  </a:cubicBezTo>
                  <a:cubicBezTo>
                    <a:pt x="10931" y="3811"/>
                    <a:pt x="10939" y="3817"/>
                    <a:pt x="10944" y="3826"/>
                  </a:cubicBezTo>
                  <a:lnTo>
                    <a:pt x="11248" y="4434"/>
                  </a:lnTo>
                  <a:lnTo>
                    <a:pt x="11234" y="4420"/>
                  </a:lnTo>
                  <a:lnTo>
                    <a:pt x="11538" y="4580"/>
                  </a:lnTo>
                  <a:lnTo>
                    <a:pt x="11497" y="4590"/>
                  </a:lnTo>
                  <a:lnTo>
                    <a:pt x="11801" y="4158"/>
                  </a:lnTo>
                  <a:cubicBezTo>
                    <a:pt x="11811" y="4144"/>
                    <a:pt x="11831" y="4140"/>
                    <a:pt x="11846" y="4150"/>
                  </a:cubicBezTo>
                  <a:cubicBezTo>
                    <a:pt x="11860" y="4160"/>
                    <a:pt x="11864" y="4180"/>
                    <a:pt x="11854" y="4195"/>
                  </a:cubicBezTo>
                  <a:lnTo>
                    <a:pt x="11550" y="4627"/>
                  </a:lnTo>
                  <a:cubicBezTo>
                    <a:pt x="11540" y="4640"/>
                    <a:pt x="11523" y="4644"/>
                    <a:pt x="11509" y="4637"/>
                  </a:cubicBezTo>
                  <a:lnTo>
                    <a:pt x="11205" y="4477"/>
                  </a:lnTo>
                  <a:cubicBezTo>
                    <a:pt x="11199" y="4474"/>
                    <a:pt x="11194" y="4469"/>
                    <a:pt x="11191" y="4463"/>
                  </a:cubicBezTo>
                  <a:lnTo>
                    <a:pt x="10887" y="3855"/>
                  </a:lnTo>
                  <a:lnTo>
                    <a:pt x="10938" y="3863"/>
                  </a:lnTo>
                  <a:lnTo>
                    <a:pt x="10634" y="4167"/>
                  </a:lnTo>
                  <a:cubicBezTo>
                    <a:pt x="10626" y="4175"/>
                    <a:pt x="10615" y="4178"/>
                    <a:pt x="10604" y="4176"/>
                  </a:cubicBezTo>
                  <a:cubicBezTo>
                    <a:pt x="10593" y="4173"/>
                    <a:pt x="10584" y="4165"/>
                    <a:pt x="10581" y="4154"/>
                  </a:cubicBezTo>
                  <a:lnTo>
                    <a:pt x="10293" y="3226"/>
                  </a:lnTo>
                  <a:lnTo>
                    <a:pt x="10304" y="3242"/>
                  </a:lnTo>
                  <a:lnTo>
                    <a:pt x="10000" y="3018"/>
                  </a:lnTo>
                  <a:cubicBezTo>
                    <a:pt x="9994" y="3013"/>
                    <a:pt x="9990" y="3006"/>
                    <a:pt x="9988" y="2999"/>
                  </a:cubicBezTo>
                  <a:lnTo>
                    <a:pt x="9684" y="1432"/>
                  </a:lnTo>
                  <a:lnTo>
                    <a:pt x="9380" y="152"/>
                  </a:lnTo>
                  <a:lnTo>
                    <a:pt x="9443" y="150"/>
                  </a:lnTo>
                  <a:lnTo>
                    <a:pt x="9139" y="1926"/>
                  </a:lnTo>
                  <a:cubicBezTo>
                    <a:pt x="9136" y="1941"/>
                    <a:pt x="9123" y="1953"/>
                    <a:pt x="9107" y="1952"/>
                  </a:cubicBezTo>
                  <a:cubicBezTo>
                    <a:pt x="9092" y="1952"/>
                    <a:pt x="9078" y="1941"/>
                    <a:pt x="9076" y="1926"/>
                  </a:cubicBezTo>
                  <a:lnTo>
                    <a:pt x="8772" y="38"/>
                  </a:lnTo>
                  <a:lnTo>
                    <a:pt x="8835" y="38"/>
                  </a:lnTo>
                  <a:lnTo>
                    <a:pt x="8531" y="1718"/>
                  </a:lnTo>
                  <a:cubicBezTo>
                    <a:pt x="8530" y="1726"/>
                    <a:pt x="8526" y="1732"/>
                    <a:pt x="8520" y="1737"/>
                  </a:cubicBezTo>
                  <a:lnTo>
                    <a:pt x="8216" y="1993"/>
                  </a:lnTo>
                  <a:lnTo>
                    <a:pt x="8223" y="1985"/>
                  </a:lnTo>
                  <a:lnTo>
                    <a:pt x="7919" y="2497"/>
                  </a:lnTo>
                  <a:cubicBezTo>
                    <a:pt x="7912" y="2508"/>
                    <a:pt x="7899" y="2514"/>
                    <a:pt x="7886" y="2512"/>
                  </a:cubicBezTo>
                  <a:lnTo>
                    <a:pt x="7582" y="2464"/>
                  </a:lnTo>
                  <a:cubicBezTo>
                    <a:pt x="7578" y="2463"/>
                    <a:pt x="7573" y="2461"/>
                    <a:pt x="7569" y="2458"/>
                  </a:cubicBezTo>
                  <a:lnTo>
                    <a:pt x="7281" y="2250"/>
                  </a:lnTo>
                  <a:lnTo>
                    <a:pt x="7329" y="2238"/>
                  </a:lnTo>
                  <a:lnTo>
                    <a:pt x="7025" y="2894"/>
                  </a:lnTo>
                  <a:cubicBezTo>
                    <a:pt x="7020" y="2904"/>
                    <a:pt x="7010" y="2911"/>
                    <a:pt x="6998" y="2912"/>
                  </a:cubicBezTo>
                  <a:cubicBezTo>
                    <a:pt x="6987" y="2913"/>
                    <a:pt x="6975" y="2908"/>
                    <a:pt x="6969" y="2898"/>
                  </a:cubicBezTo>
                  <a:lnTo>
                    <a:pt x="6665" y="2450"/>
                  </a:lnTo>
                  <a:cubicBezTo>
                    <a:pt x="6664" y="2449"/>
                    <a:pt x="6663" y="2447"/>
                    <a:pt x="6662" y="2446"/>
                  </a:cubicBezTo>
                  <a:lnTo>
                    <a:pt x="6358" y="1790"/>
                  </a:lnTo>
                  <a:lnTo>
                    <a:pt x="6378" y="1807"/>
                  </a:lnTo>
                  <a:lnTo>
                    <a:pt x="6074" y="1711"/>
                  </a:lnTo>
                  <a:lnTo>
                    <a:pt x="6114" y="1689"/>
                  </a:lnTo>
                  <a:lnTo>
                    <a:pt x="5810" y="2745"/>
                  </a:lnTo>
                  <a:cubicBezTo>
                    <a:pt x="5809" y="2749"/>
                    <a:pt x="5807" y="2753"/>
                    <a:pt x="5805" y="2756"/>
                  </a:cubicBezTo>
                  <a:lnTo>
                    <a:pt x="5501" y="3140"/>
                  </a:lnTo>
                  <a:cubicBezTo>
                    <a:pt x="5498" y="3143"/>
                    <a:pt x="5496" y="3146"/>
                    <a:pt x="5493" y="3148"/>
                  </a:cubicBezTo>
                  <a:lnTo>
                    <a:pt x="5189" y="3340"/>
                  </a:lnTo>
                  <a:lnTo>
                    <a:pt x="5193" y="3336"/>
                  </a:lnTo>
                  <a:lnTo>
                    <a:pt x="4889" y="3624"/>
                  </a:lnTo>
                  <a:lnTo>
                    <a:pt x="4896" y="3615"/>
                  </a:lnTo>
                  <a:lnTo>
                    <a:pt x="4592" y="4207"/>
                  </a:lnTo>
                  <a:cubicBezTo>
                    <a:pt x="4590" y="4211"/>
                    <a:pt x="4587" y="4214"/>
                    <a:pt x="4584" y="4217"/>
                  </a:cubicBezTo>
                  <a:lnTo>
                    <a:pt x="4296" y="4457"/>
                  </a:lnTo>
                  <a:cubicBezTo>
                    <a:pt x="4291" y="4461"/>
                    <a:pt x="4285" y="4464"/>
                    <a:pt x="4279" y="4464"/>
                  </a:cubicBezTo>
                  <a:lnTo>
                    <a:pt x="3975" y="4496"/>
                  </a:lnTo>
                  <a:cubicBezTo>
                    <a:pt x="3963" y="4498"/>
                    <a:pt x="3951" y="4492"/>
                    <a:pt x="3944" y="4482"/>
                  </a:cubicBezTo>
                  <a:lnTo>
                    <a:pt x="3640" y="4002"/>
                  </a:lnTo>
                  <a:lnTo>
                    <a:pt x="3676" y="4015"/>
                  </a:lnTo>
                  <a:lnTo>
                    <a:pt x="3372" y="4095"/>
                  </a:lnTo>
                  <a:cubicBezTo>
                    <a:pt x="3366" y="4097"/>
                    <a:pt x="3360" y="4097"/>
                    <a:pt x="3354" y="4095"/>
                  </a:cubicBezTo>
                  <a:lnTo>
                    <a:pt x="3050" y="3999"/>
                  </a:lnTo>
                  <a:lnTo>
                    <a:pt x="3077" y="3996"/>
                  </a:lnTo>
                  <a:lnTo>
                    <a:pt x="2773" y="4188"/>
                  </a:lnTo>
                  <a:cubicBezTo>
                    <a:pt x="2764" y="4193"/>
                    <a:pt x="2754" y="4194"/>
                    <a:pt x="2745" y="4191"/>
                  </a:cubicBezTo>
                  <a:cubicBezTo>
                    <a:pt x="2735" y="4187"/>
                    <a:pt x="2728" y="4180"/>
                    <a:pt x="2725" y="4170"/>
                  </a:cubicBezTo>
                  <a:lnTo>
                    <a:pt x="2421" y="3226"/>
                  </a:lnTo>
                  <a:lnTo>
                    <a:pt x="2472" y="3241"/>
                  </a:lnTo>
                  <a:lnTo>
                    <a:pt x="2171" y="3495"/>
                  </a:lnTo>
                  <a:lnTo>
                    <a:pt x="1867" y="3815"/>
                  </a:lnTo>
                  <a:cubicBezTo>
                    <a:pt x="1860" y="3822"/>
                    <a:pt x="1850" y="3825"/>
                    <a:pt x="1841" y="3824"/>
                  </a:cubicBezTo>
                  <a:cubicBezTo>
                    <a:pt x="1831" y="3823"/>
                    <a:pt x="1822" y="3818"/>
                    <a:pt x="1817" y="3810"/>
                  </a:cubicBezTo>
                  <a:lnTo>
                    <a:pt x="1513" y="3346"/>
                  </a:lnTo>
                  <a:lnTo>
                    <a:pt x="1524" y="3356"/>
                  </a:lnTo>
                  <a:lnTo>
                    <a:pt x="1236" y="3196"/>
                  </a:lnTo>
                  <a:lnTo>
                    <a:pt x="1246" y="3200"/>
                  </a:lnTo>
                  <a:lnTo>
                    <a:pt x="942" y="3152"/>
                  </a:lnTo>
                  <a:cubicBezTo>
                    <a:pt x="940" y="3152"/>
                    <a:pt x="938" y="3151"/>
                    <a:pt x="936" y="3150"/>
                  </a:cubicBezTo>
                  <a:lnTo>
                    <a:pt x="632" y="3038"/>
                  </a:lnTo>
                  <a:cubicBezTo>
                    <a:pt x="627" y="3036"/>
                    <a:pt x="622" y="3033"/>
                    <a:pt x="618" y="3028"/>
                  </a:cubicBezTo>
                  <a:lnTo>
                    <a:pt x="314" y="2628"/>
                  </a:lnTo>
                  <a:lnTo>
                    <a:pt x="349" y="2639"/>
                  </a:lnTo>
                  <a:lnTo>
                    <a:pt x="45" y="2735"/>
                  </a:lnTo>
                  <a:cubicBezTo>
                    <a:pt x="28" y="2740"/>
                    <a:pt x="10" y="2731"/>
                    <a:pt x="5" y="2714"/>
                  </a:cubicBezTo>
                  <a:cubicBezTo>
                    <a:pt x="0" y="2697"/>
                    <a:pt x="9" y="2679"/>
                    <a:pt x="26" y="2674"/>
                  </a:cubicBezTo>
                  <a:close/>
                </a:path>
              </a:pathLst>
            </a:custGeom>
            <a:solidFill>
              <a:srgbClr val="0EB6B2"/>
            </a:solidFill>
            <a:ln w="5">
              <a:solidFill>
                <a:srgbClr val="0EB6B2"/>
              </a:solidFill>
              <a:bevel/>
              <a:headEnd/>
              <a:tailEnd/>
            </a:ln>
          </p:spPr>
          <p:txBody>
            <a:bodyPr/>
            <a:lstStyle/>
            <a:p>
              <a:endParaRPr lang="en-US" sz="1800"/>
            </a:p>
          </p:txBody>
        </p:sp>
        <p:sp>
          <p:nvSpPr>
            <p:cNvPr id="144414" name="Rectangle 109"/>
            <p:cNvSpPr>
              <a:spLocks noChangeArrowheads="1"/>
            </p:cNvSpPr>
            <p:nvPr/>
          </p:nvSpPr>
          <p:spPr bwMode="auto">
            <a:xfrm>
              <a:off x="8046316" y="5087968"/>
              <a:ext cx="240450" cy="200055"/>
            </a:xfrm>
            <a:prstGeom prst="rect">
              <a:avLst/>
            </a:prstGeom>
            <a:noFill/>
            <a:ln w="9525">
              <a:noFill/>
              <a:miter lim="800000"/>
              <a:headEnd/>
              <a:tailEnd/>
            </a:ln>
          </p:spPr>
          <p:txBody>
            <a:bodyPr wrap="none" lIns="0" tIns="0" rIns="0" bIns="0">
              <a:spAutoFit/>
            </a:bodyPr>
            <a:lstStyle/>
            <a:p>
              <a:r>
                <a:rPr lang="en-US" sz="1300">
                  <a:solidFill>
                    <a:srgbClr val="000000"/>
                  </a:solidFill>
                </a:rPr>
                <a:t>0%</a:t>
              </a:r>
              <a:endParaRPr lang="en-US" sz="1300"/>
            </a:p>
          </p:txBody>
        </p:sp>
        <p:sp>
          <p:nvSpPr>
            <p:cNvPr id="144415" name="Rectangle 110"/>
            <p:cNvSpPr>
              <a:spLocks noChangeArrowheads="1"/>
            </p:cNvSpPr>
            <p:nvPr/>
          </p:nvSpPr>
          <p:spPr bwMode="auto">
            <a:xfrm>
              <a:off x="8046316" y="4783168"/>
              <a:ext cx="333425" cy="200055"/>
            </a:xfrm>
            <a:prstGeom prst="rect">
              <a:avLst/>
            </a:prstGeom>
            <a:noFill/>
            <a:ln w="9525">
              <a:noFill/>
              <a:miter lim="800000"/>
              <a:headEnd/>
              <a:tailEnd/>
            </a:ln>
          </p:spPr>
          <p:txBody>
            <a:bodyPr wrap="none" lIns="0" tIns="0" rIns="0" bIns="0">
              <a:spAutoFit/>
            </a:bodyPr>
            <a:lstStyle/>
            <a:p>
              <a:r>
                <a:rPr lang="en-US" sz="1300">
                  <a:solidFill>
                    <a:srgbClr val="000000"/>
                  </a:solidFill>
                </a:rPr>
                <a:t>20%</a:t>
              </a:r>
              <a:endParaRPr lang="en-US" sz="1300"/>
            </a:p>
          </p:txBody>
        </p:sp>
        <p:sp>
          <p:nvSpPr>
            <p:cNvPr id="144416" name="Rectangle 111"/>
            <p:cNvSpPr>
              <a:spLocks noChangeArrowheads="1"/>
            </p:cNvSpPr>
            <p:nvPr/>
          </p:nvSpPr>
          <p:spPr bwMode="auto">
            <a:xfrm>
              <a:off x="8046316" y="4483131"/>
              <a:ext cx="333425" cy="200055"/>
            </a:xfrm>
            <a:prstGeom prst="rect">
              <a:avLst/>
            </a:prstGeom>
            <a:noFill/>
            <a:ln w="9525">
              <a:noFill/>
              <a:miter lim="800000"/>
              <a:headEnd/>
              <a:tailEnd/>
            </a:ln>
          </p:spPr>
          <p:txBody>
            <a:bodyPr wrap="none" lIns="0" tIns="0" rIns="0" bIns="0">
              <a:spAutoFit/>
            </a:bodyPr>
            <a:lstStyle/>
            <a:p>
              <a:r>
                <a:rPr lang="en-US" sz="1300">
                  <a:solidFill>
                    <a:srgbClr val="000000"/>
                  </a:solidFill>
                </a:rPr>
                <a:t>40%</a:t>
              </a:r>
              <a:endParaRPr lang="en-US" sz="1300"/>
            </a:p>
          </p:txBody>
        </p:sp>
        <p:sp>
          <p:nvSpPr>
            <p:cNvPr id="144417" name="Rectangle 112"/>
            <p:cNvSpPr>
              <a:spLocks noChangeArrowheads="1"/>
            </p:cNvSpPr>
            <p:nvPr/>
          </p:nvSpPr>
          <p:spPr bwMode="auto">
            <a:xfrm>
              <a:off x="8046316" y="4178331"/>
              <a:ext cx="333425" cy="200055"/>
            </a:xfrm>
            <a:prstGeom prst="rect">
              <a:avLst/>
            </a:prstGeom>
            <a:noFill/>
            <a:ln w="9525">
              <a:noFill/>
              <a:miter lim="800000"/>
              <a:headEnd/>
              <a:tailEnd/>
            </a:ln>
          </p:spPr>
          <p:txBody>
            <a:bodyPr wrap="none" lIns="0" tIns="0" rIns="0" bIns="0">
              <a:spAutoFit/>
            </a:bodyPr>
            <a:lstStyle/>
            <a:p>
              <a:r>
                <a:rPr lang="en-US" sz="1300">
                  <a:solidFill>
                    <a:srgbClr val="000000"/>
                  </a:solidFill>
                </a:rPr>
                <a:t>60%</a:t>
              </a:r>
              <a:endParaRPr lang="en-US" sz="1300"/>
            </a:p>
          </p:txBody>
        </p:sp>
        <p:sp>
          <p:nvSpPr>
            <p:cNvPr id="144418" name="Rectangle 113"/>
            <p:cNvSpPr>
              <a:spLocks noChangeArrowheads="1"/>
            </p:cNvSpPr>
            <p:nvPr/>
          </p:nvSpPr>
          <p:spPr bwMode="auto">
            <a:xfrm>
              <a:off x="8046316" y="3878293"/>
              <a:ext cx="333425" cy="200055"/>
            </a:xfrm>
            <a:prstGeom prst="rect">
              <a:avLst/>
            </a:prstGeom>
            <a:noFill/>
            <a:ln w="9525">
              <a:noFill/>
              <a:miter lim="800000"/>
              <a:headEnd/>
              <a:tailEnd/>
            </a:ln>
          </p:spPr>
          <p:txBody>
            <a:bodyPr wrap="none" lIns="0" tIns="0" rIns="0" bIns="0">
              <a:spAutoFit/>
            </a:bodyPr>
            <a:lstStyle/>
            <a:p>
              <a:r>
                <a:rPr lang="en-US" sz="1300">
                  <a:solidFill>
                    <a:srgbClr val="000000"/>
                  </a:solidFill>
                </a:rPr>
                <a:t>80%</a:t>
              </a:r>
              <a:endParaRPr lang="en-US" sz="1300"/>
            </a:p>
          </p:txBody>
        </p:sp>
        <p:sp>
          <p:nvSpPr>
            <p:cNvPr id="144419" name="Rectangle 114"/>
            <p:cNvSpPr>
              <a:spLocks noChangeArrowheads="1"/>
            </p:cNvSpPr>
            <p:nvPr/>
          </p:nvSpPr>
          <p:spPr bwMode="auto">
            <a:xfrm>
              <a:off x="8046316" y="3573493"/>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100%</a:t>
              </a:r>
              <a:endParaRPr lang="en-US" sz="1300"/>
            </a:p>
          </p:txBody>
        </p:sp>
        <p:sp>
          <p:nvSpPr>
            <p:cNvPr id="144420" name="Rectangle 115"/>
            <p:cNvSpPr>
              <a:spLocks noChangeArrowheads="1"/>
            </p:cNvSpPr>
            <p:nvPr/>
          </p:nvSpPr>
          <p:spPr bwMode="auto">
            <a:xfrm>
              <a:off x="8046316" y="3273456"/>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120%</a:t>
              </a:r>
              <a:endParaRPr lang="en-US" sz="1300"/>
            </a:p>
          </p:txBody>
        </p:sp>
        <p:sp>
          <p:nvSpPr>
            <p:cNvPr id="144421" name="Rectangle 116"/>
            <p:cNvSpPr>
              <a:spLocks noChangeArrowheads="1"/>
            </p:cNvSpPr>
            <p:nvPr/>
          </p:nvSpPr>
          <p:spPr bwMode="auto">
            <a:xfrm>
              <a:off x="8046316" y="2968656"/>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140%</a:t>
              </a:r>
              <a:endParaRPr lang="en-US" sz="1300"/>
            </a:p>
          </p:txBody>
        </p:sp>
        <p:sp>
          <p:nvSpPr>
            <p:cNvPr id="144422" name="Rectangle 117"/>
            <p:cNvSpPr>
              <a:spLocks noChangeArrowheads="1"/>
            </p:cNvSpPr>
            <p:nvPr/>
          </p:nvSpPr>
          <p:spPr bwMode="auto">
            <a:xfrm>
              <a:off x="8046316" y="2668618"/>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160%</a:t>
              </a:r>
              <a:endParaRPr lang="en-US" sz="1300"/>
            </a:p>
          </p:txBody>
        </p:sp>
        <p:sp>
          <p:nvSpPr>
            <p:cNvPr id="144423" name="Rectangle 118"/>
            <p:cNvSpPr>
              <a:spLocks noChangeArrowheads="1"/>
            </p:cNvSpPr>
            <p:nvPr/>
          </p:nvSpPr>
          <p:spPr bwMode="auto">
            <a:xfrm>
              <a:off x="8046316" y="2363818"/>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180%</a:t>
              </a:r>
              <a:endParaRPr lang="en-US" sz="1300"/>
            </a:p>
          </p:txBody>
        </p:sp>
        <p:sp>
          <p:nvSpPr>
            <p:cNvPr id="144424" name="Rectangle 119"/>
            <p:cNvSpPr>
              <a:spLocks noChangeArrowheads="1"/>
            </p:cNvSpPr>
            <p:nvPr/>
          </p:nvSpPr>
          <p:spPr bwMode="auto">
            <a:xfrm>
              <a:off x="8046316" y="2063781"/>
              <a:ext cx="426399" cy="200055"/>
            </a:xfrm>
            <a:prstGeom prst="rect">
              <a:avLst/>
            </a:prstGeom>
            <a:noFill/>
            <a:ln w="9525">
              <a:noFill/>
              <a:miter lim="800000"/>
              <a:headEnd/>
              <a:tailEnd/>
            </a:ln>
          </p:spPr>
          <p:txBody>
            <a:bodyPr wrap="none" lIns="0" tIns="0" rIns="0" bIns="0">
              <a:spAutoFit/>
            </a:bodyPr>
            <a:lstStyle/>
            <a:p>
              <a:r>
                <a:rPr lang="en-US" sz="1300">
                  <a:solidFill>
                    <a:srgbClr val="000000"/>
                  </a:solidFill>
                </a:rPr>
                <a:t>200%</a:t>
              </a:r>
              <a:endParaRPr lang="en-US" sz="1300"/>
            </a:p>
          </p:txBody>
        </p:sp>
        <p:sp>
          <p:nvSpPr>
            <p:cNvPr id="1144" name="Rectangle 120"/>
            <p:cNvSpPr>
              <a:spLocks noChangeArrowheads="1"/>
            </p:cNvSpPr>
            <p:nvPr/>
          </p:nvSpPr>
          <p:spPr bwMode="auto">
            <a:xfrm>
              <a:off x="1300159" y="5087287"/>
              <a:ext cx="139936" cy="200739"/>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0 </a:t>
              </a:r>
              <a:endParaRPr lang="en-US" sz="1300" dirty="0">
                <a:latin typeface="+mj-lt"/>
                <a:cs typeface="+mn-cs"/>
              </a:endParaRPr>
            </a:p>
          </p:txBody>
        </p:sp>
        <p:sp>
          <p:nvSpPr>
            <p:cNvPr id="1145" name="Rectangle 121"/>
            <p:cNvSpPr>
              <a:spLocks noChangeArrowheads="1"/>
            </p:cNvSpPr>
            <p:nvPr/>
          </p:nvSpPr>
          <p:spPr bwMode="auto">
            <a:xfrm>
              <a:off x="1114661" y="4654545"/>
              <a:ext cx="325434" cy="200739"/>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500 </a:t>
              </a:r>
              <a:endParaRPr lang="en-US" sz="1300" dirty="0">
                <a:latin typeface="+mj-lt"/>
                <a:cs typeface="+mn-cs"/>
              </a:endParaRPr>
            </a:p>
          </p:txBody>
        </p:sp>
        <p:sp>
          <p:nvSpPr>
            <p:cNvPr id="1146" name="Rectangle 122"/>
            <p:cNvSpPr>
              <a:spLocks noChangeArrowheads="1"/>
            </p:cNvSpPr>
            <p:nvPr/>
          </p:nvSpPr>
          <p:spPr bwMode="auto">
            <a:xfrm>
              <a:off x="974725" y="4221805"/>
              <a:ext cx="465370" cy="199093"/>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1,000 </a:t>
              </a:r>
              <a:endParaRPr lang="en-US" sz="1300" dirty="0">
                <a:latin typeface="+mj-lt"/>
                <a:cs typeface="+mn-cs"/>
              </a:endParaRPr>
            </a:p>
          </p:txBody>
        </p:sp>
        <p:sp>
          <p:nvSpPr>
            <p:cNvPr id="1147" name="Rectangle 123"/>
            <p:cNvSpPr>
              <a:spLocks noChangeArrowheads="1"/>
            </p:cNvSpPr>
            <p:nvPr/>
          </p:nvSpPr>
          <p:spPr bwMode="auto">
            <a:xfrm>
              <a:off x="974725" y="3789064"/>
              <a:ext cx="465370" cy="200739"/>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1,500 </a:t>
              </a:r>
              <a:endParaRPr lang="en-US" sz="1300" dirty="0">
                <a:latin typeface="+mj-lt"/>
                <a:cs typeface="+mn-cs"/>
              </a:endParaRPr>
            </a:p>
          </p:txBody>
        </p:sp>
        <p:sp>
          <p:nvSpPr>
            <p:cNvPr id="1148" name="Rectangle 124"/>
            <p:cNvSpPr>
              <a:spLocks noChangeArrowheads="1"/>
            </p:cNvSpPr>
            <p:nvPr/>
          </p:nvSpPr>
          <p:spPr bwMode="auto">
            <a:xfrm>
              <a:off x="974725" y="3357968"/>
              <a:ext cx="465370" cy="199094"/>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2,000 </a:t>
              </a:r>
              <a:endParaRPr lang="en-US" sz="1300" dirty="0">
                <a:latin typeface="+mj-lt"/>
                <a:cs typeface="+mn-cs"/>
              </a:endParaRPr>
            </a:p>
          </p:txBody>
        </p:sp>
        <p:sp>
          <p:nvSpPr>
            <p:cNvPr id="1149" name="Rectangle 125"/>
            <p:cNvSpPr>
              <a:spLocks noChangeArrowheads="1"/>
            </p:cNvSpPr>
            <p:nvPr/>
          </p:nvSpPr>
          <p:spPr bwMode="auto">
            <a:xfrm>
              <a:off x="974725" y="2925228"/>
              <a:ext cx="465370" cy="200739"/>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2,500 </a:t>
              </a:r>
              <a:endParaRPr lang="en-US" sz="1300" dirty="0">
                <a:latin typeface="+mj-lt"/>
                <a:cs typeface="+mn-cs"/>
              </a:endParaRPr>
            </a:p>
          </p:txBody>
        </p:sp>
        <p:sp>
          <p:nvSpPr>
            <p:cNvPr id="1150" name="Rectangle 126"/>
            <p:cNvSpPr>
              <a:spLocks noChangeArrowheads="1"/>
            </p:cNvSpPr>
            <p:nvPr/>
          </p:nvSpPr>
          <p:spPr bwMode="auto">
            <a:xfrm>
              <a:off x="974725" y="2495777"/>
              <a:ext cx="465370" cy="199094"/>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3,000 </a:t>
              </a:r>
              <a:endParaRPr lang="en-US" sz="1300" dirty="0">
                <a:latin typeface="+mj-lt"/>
                <a:cs typeface="+mn-cs"/>
              </a:endParaRPr>
            </a:p>
          </p:txBody>
        </p:sp>
        <p:sp>
          <p:nvSpPr>
            <p:cNvPr id="1151" name="Rectangle 127"/>
            <p:cNvSpPr>
              <a:spLocks noChangeArrowheads="1"/>
            </p:cNvSpPr>
            <p:nvPr/>
          </p:nvSpPr>
          <p:spPr bwMode="auto">
            <a:xfrm>
              <a:off x="974725" y="2063036"/>
              <a:ext cx="465370" cy="200739"/>
            </a:xfrm>
            <a:prstGeom prst="rect">
              <a:avLst/>
            </a:prstGeom>
            <a:noFill/>
            <a:ln w="9525">
              <a:noFill/>
              <a:miter lim="800000"/>
              <a:headEnd/>
              <a:tailEnd/>
            </a:ln>
          </p:spPr>
          <p:txBody>
            <a:bodyPr wrap="none" lIns="0" tIns="0" rIns="0" bIns="0">
              <a:spAutoFit/>
            </a:bodyPr>
            <a:lstStyle/>
            <a:p>
              <a:pPr algn="r">
                <a:defRPr/>
              </a:pPr>
              <a:r>
                <a:rPr lang="en-US" sz="1300" dirty="0">
                  <a:solidFill>
                    <a:srgbClr val="000000"/>
                  </a:solidFill>
                  <a:latin typeface="+mj-lt"/>
                  <a:cs typeface="+mn-cs"/>
                </a:rPr>
                <a:t>3,500 </a:t>
              </a:r>
              <a:endParaRPr lang="en-US" sz="1300" dirty="0">
                <a:latin typeface="+mj-lt"/>
                <a:cs typeface="+mn-cs"/>
              </a:endParaRPr>
            </a:p>
          </p:txBody>
        </p:sp>
        <p:sp>
          <p:nvSpPr>
            <p:cNvPr id="144433" name="Rectangle 148"/>
            <p:cNvSpPr>
              <a:spLocks noChangeArrowheads="1"/>
            </p:cNvSpPr>
            <p:nvPr/>
          </p:nvSpPr>
          <p:spPr bwMode="auto">
            <a:xfrm>
              <a:off x="1885950" y="6076394"/>
              <a:ext cx="223838" cy="87313"/>
            </a:xfrm>
            <a:prstGeom prst="rect">
              <a:avLst/>
            </a:prstGeom>
            <a:solidFill>
              <a:srgbClr val="C00000"/>
            </a:solidFill>
            <a:ln w="9525">
              <a:noFill/>
              <a:miter lim="800000"/>
              <a:headEnd/>
              <a:tailEnd/>
            </a:ln>
          </p:spPr>
          <p:txBody>
            <a:bodyPr/>
            <a:lstStyle/>
            <a:p>
              <a:endParaRPr lang="en-US" sz="1800"/>
            </a:p>
          </p:txBody>
        </p:sp>
        <p:sp>
          <p:nvSpPr>
            <p:cNvPr id="144434" name="Rectangle 149"/>
            <p:cNvSpPr>
              <a:spLocks noChangeArrowheads="1"/>
            </p:cNvSpPr>
            <p:nvPr/>
          </p:nvSpPr>
          <p:spPr bwMode="auto">
            <a:xfrm>
              <a:off x="2136775" y="6004639"/>
              <a:ext cx="1000125" cy="249238"/>
            </a:xfrm>
            <a:prstGeom prst="rect">
              <a:avLst/>
            </a:prstGeom>
            <a:noFill/>
            <a:ln w="9525">
              <a:noFill/>
              <a:miter lim="800000"/>
              <a:headEnd/>
              <a:tailEnd/>
            </a:ln>
          </p:spPr>
          <p:txBody>
            <a:bodyPr wrap="none" lIns="0" tIns="0" rIns="0" bIns="0">
              <a:spAutoFit/>
            </a:bodyPr>
            <a:lstStyle/>
            <a:p>
              <a:r>
                <a:rPr lang="en-US" sz="1400">
                  <a:solidFill>
                    <a:srgbClr val="000000"/>
                  </a:solidFill>
                </a:rPr>
                <a:t>Downgrade</a:t>
              </a:r>
              <a:endParaRPr lang="en-US" sz="1800"/>
            </a:p>
          </p:txBody>
        </p:sp>
        <p:sp>
          <p:nvSpPr>
            <p:cNvPr id="144435" name="Rectangle 150"/>
            <p:cNvSpPr>
              <a:spLocks noChangeArrowheads="1"/>
            </p:cNvSpPr>
            <p:nvPr/>
          </p:nvSpPr>
          <p:spPr bwMode="auto">
            <a:xfrm>
              <a:off x="3403600" y="6076394"/>
              <a:ext cx="215900" cy="87313"/>
            </a:xfrm>
            <a:prstGeom prst="rect">
              <a:avLst/>
            </a:prstGeom>
            <a:solidFill>
              <a:srgbClr val="17375E"/>
            </a:solidFill>
            <a:ln w="9525">
              <a:noFill/>
              <a:miter lim="800000"/>
              <a:headEnd/>
              <a:tailEnd/>
            </a:ln>
          </p:spPr>
          <p:txBody>
            <a:bodyPr/>
            <a:lstStyle/>
            <a:p>
              <a:endParaRPr lang="en-US" sz="1800"/>
            </a:p>
          </p:txBody>
        </p:sp>
        <p:sp>
          <p:nvSpPr>
            <p:cNvPr id="144436" name="Rectangle 151"/>
            <p:cNvSpPr>
              <a:spLocks noChangeArrowheads="1"/>
            </p:cNvSpPr>
            <p:nvPr/>
          </p:nvSpPr>
          <p:spPr bwMode="auto">
            <a:xfrm>
              <a:off x="3651250" y="6004639"/>
              <a:ext cx="766763" cy="249238"/>
            </a:xfrm>
            <a:prstGeom prst="rect">
              <a:avLst/>
            </a:prstGeom>
            <a:noFill/>
            <a:ln w="9525">
              <a:noFill/>
              <a:miter lim="800000"/>
              <a:headEnd/>
              <a:tailEnd/>
            </a:ln>
          </p:spPr>
          <p:txBody>
            <a:bodyPr wrap="none" lIns="0" tIns="0" rIns="0" bIns="0">
              <a:spAutoFit/>
            </a:bodyPr>
            <a:lstStyle/>
            <a:p>
              <a:r>
                <a:rPr lang="en-US" sz="1400">
                  <a:solidFill>
                    <a:srgbClr val="000000"/>
                  </a:solidFill>
                </a:rPr>
                <a:t>Upgrade</a:t>
              </a:r>
              <a:endParaRPr lang="en-US" sz="1800"/>
            </a:p>
          </p:txBody>
        </p:sp>
        <p:sp>
          <p:nvSpPr>
            <p:cNvPr id="144437" name="Freeform 152"/>
            <p:cNvSpPr>
              <a:spLocks/>
            </p:cNvSpPr>
            <p:nvPr/>
          </p:nvSpPr>
          <p:spPr bwMode="auto">
            <a:xfrm>
              <a:off x="4679950" y="6088141"/>
              <a:ext cx="250825" cy="33338"/>
            </a:xfrm>
            <a:custGeom>
              <a:avLst/>
              <a:gdLst>
                <a:gd name="T0" fmla="*/ 2147483647 w 464"/>
                <a:gd name="T1" fmla="*/ 0 h 64"/>
                <a:gd name="T2" fmla="*/ 2147483647 w 464"/>
                <a:gd name="T3" fmla="*/ 0 h 64"/>
                <a:gd name="T4" fmla="*/ 2147483647 w 464"/>
                <a:gd name="T5" fmla="*/ 2147483647 h 64"/>
                <a:gd name="T6" fmla="*/ 2147483647 w 464"/>
                <a:gd name="T7" fmla="*/ 2147483647 h 64"/>
                <a:gd name="T8" fmla="*/ 2147483647 w 464"/>
                <a:gd name="T9" fmla="*/ 2147483647 h 64"/>
                <a:gd name="T10" fmla="*/ 0 w 464"/>
                <a:gd name="T11" fmla="*/ 2147483647 h 64"/>
                <a:gd name="T12" fmla="*/ 2147483647 w 464"/>
                <a:gd name="T13" fmla="*/ 0 h 64"/>
                <a:gd name="T14" fmla="*/ 0 60000 65536"/>
                <a:gd name="T15" fmla="*/ 0 60000 65536"/>
                <a:gd name="T16" fmla="*/ 0 60000 65536"/>
                <a:gd name="T17" fmla="*/ 0 60000 65536"/>
                <a:gd name="T18" fmla="*/ 0 60000 65536"/>
                <a:gd name="T19" fmla="*/ 0 60000 65536"/>
                <a:gd name="T20" fmla="*/ 0 60000 65536"/>
                <a:gd name="T21" fmla="*/ 0 w 464"/>
                <a:gd name="T22" fmla="*/ 0 h 64"/>
                <a:gd name="T23" fmla="*/ 464 w 464"/>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64">
                  <a:moveTo>
                    <a:pt x="32" y="0"/>
                  </a:moveTo>
                  <a:lnTo>
                    <a:pt x="432" y="0"/>
                  </a:lnTo>
                  <a:cubicBezTo>
                    <a:pt x="450" y="0"/>
                    <a:pt x="464" y="15"/>
                    <a:pt x="464" y="32"/>
                  </a:cubicBezTo>
                  <a:cubicBezTo>
                    <a:pt x="464" y="50"/>
                    <a:pt x="450" y="64"/>
                    <a:pt x="432" y="64"/>
                  </a:cubicBezTo>
                  <a:lnTo>
                    <a:pt x="32" y="64"/>
                  </a:lnTo>
                  <a:cubicBezTo>
                    <a:pt x="15" y="64"/>
                    <a:pt x="0" y="50"/>
                    <a:pt x="0" y="32"/>
                  </a:cubicBezTo>
                  <a:cubicBezTo>
                    <a:pt x="0" y="15"/>
                    <a:pt x="15" y="0"/>
                    <a:pt x="32" y="0"/>
                  </a:cubicBezTo>
                  <a:close/>
                </a:path>
              </a:pathLst>
            </a:custGeom>
            <a:solidFill>
              <a:srgbClr val="0EB6B2"/>
            </a:solidFill>
            <a:ln w="5">
              <a:solidFill>
                <a:srgbClr val="0EB6B2"/>
              </a:solidFill>
              <a:bevel/>
              <a:headEnd/>
              <a:tailEnd/>
            </a:ln>
          </p:spPr>
          <p:txBody>
            <a:bodyPr/>
            <a:lstStyle/>
            <a:p>
              <a:endParaRPr lang="en-US" sz="1800"/>
            </a:p>
          </p:txBody>
        </p:sp>
        <p:sp>
          <p:nvSpPr>
            <p:cNvPr id="144438" name="Rectangle 153"/>
            <p:cNvSpPr>
              <a:spLocks noChangeArrowheads="1"/>
            </p:cNvSpPr>
            <p:nvPr/>
          </p:nvSpPr>
          <p:spPr bwMode="auto">
            <a:xfrm>
              <a:off x="4975543" y="6004639"/>
              <a:ext cx="2733675" cy="249238"/>
            </a:xfrm>
            <a:prstGeom prst="rect">
              <a:avLst/>
            </a:prstGeom>
            <a:noFill/>
            <a:ln w="9525">
              <a:noFill/>
              <a:miter lim="800000"/>
              <a:headEnd/>
              <a:tailEnd/>
            </a:ln>
          </p:spPr>
          <p:txBody>
            <a:bodyPr wrap="none" lIns="0" tIns="0" rIns="0" bIns="0">
              <a:spAutoFit/>
            </a:bodyPr>
            <a:lstStyle/>
            <a:p>
              <a:r>
                <a:rPr lang="en-US" sz="1400">
                  <a:solidFill>
                    <a:srgbClr val="000000"/>
                  </a:solidFill>
                </a:rPr>
                <a:t>Up/Downgrade Ratio (Right Axis)</a:t>
              </a:r>
              <a:endParaRPr lang="en-US" sz="1800"/>
            </a:p>
          </p:txBody>
        </p:sp>
        <p:sp>
          <p:nvSpPr>
            <p:cNvPr id="156" name="TextBox 155"/>
            <p:cNvSpPr txBox="1"/>
            <p:nvPr/>
          </p:nvSpPr>
          <p:spPr>
            <a:xfrm rot="16200000">
              <a:off x="1096575"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99</a:t>
              </a:r>
            </a:p>
          </p:txBody>
        </p:sp>
        <p:sp>
          <p:nvSpPr>
            <p:cNvPr id="157" name="TextBox 156"/>
            <p:cNvSpPr txBox="1"/>
            <p:nvPr/>
          </p:nvSpPr>
          <p:spPr>
            <a:xfrm rot="16200000">
              <a:off x="1418754"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99</a:t>
              </a:r>
            </a:p>
          </p:txBody>
        </p:sp>
        <p:sp>
          <p:nvSpPr>
            <p:cNvPr id="158" name="TextBox 157"/>
            <p:cNvSpPr txBox="1"/>
            <p:nvPr/>
          </p:nvSpPr>
          <p:spPr>
            <a:xfrm rot="16200000">
              <a:off x="1743375" y="5561971"/>
              <a:ext cx="914844" cy="291264"/>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00</a:t>
              </a:r>
            </a:p>
          </p:txBody>
        </p:sp>
        <p:sp>
          <p:nvSpPr>
            <p:cNvPr id="159" name="TextBox 158"/>
            <p:cNvSpPr txBox="1"/>
            <p:nvPr/>
          </p:nvSpPr>
          <p:spPr>
            <a:xfrm rot="16200000">
              <a:off x="2063113"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00</a:t>
              </a:r>
            </a:p>
          </p:txBody>
        </p:sp>
        <p:sp>
          <p:nvSpPr>
            <p:cNvPr id="160" name="TextBox 159"/>
            <p:cNvSpPr txBox="1"/>
            <p:nvPr/>
          </p:nvSpPr>
          <p:spPr>
            <a:xfrm rot="16200000">
              <a:off x="2390988" y="5561971"/>
              <a:ext cx="914844" cy="291264"/>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01</a:t>
              </a:r>
            </a:p>
          </p:txBody>
        </p:sp>
        <p:sp>
          <p:nvSpPr>
            <p:cNvPr id="161" name="TextBox 160"/>
            <p:cNvSpPr txBox="1"/>
            <p:nvPr/>
          </p:nvSpPr>
          <p:spPr>
            <a:xfrm rot="16200000">
              <a:off x="2718862"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01</a:t>
              </a:r>
            </a:p>
          </p:txBody>
        </p:sp>
        <p:sp>
          <p:nvSpPr>
            <p:cNvPr id="162" name="TextBox 161"/>
            <p:cNvSpPr txBox="1"/>
            <p:nvPr/>
          </p:nvSpPr>
          <p:spPr>
            <a:xfrm rot="16200000">
              <a:off x="3038601" y="5561971"/>
              <a:ext cx="914844" cy="291264"/>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02</a:t>
              </a:r>
            </a:p>
          </p:txBody>
        </p:sp>
        <p:sp>
          <p:nvSpPr>
            <p:cNvPr id="163" name="TextBox 162"/>
            <p:cNvSpPr txBox="1"/>
            <p:nvPr/>
          </p:nvSpPr>
          <p:spPr>
            <a:xfrm rot="16200000">
              <a:off x="3369729"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02</a:t>
              </a:r>
            </a:p>
          </p:txBody>
        </p:sp>
        <p:sp>
          <p:nvSpPr>
            <p:cNvPr id="164" name="TextBox 163"/>
            <p:cNvSpPr txBox="1"/>
            <p:nvPr/>
          </p:nvSpPr>
          <p:spPr>
            <a:xfrm rot="16200000">
              <a:off x="3696789"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03</a:t>
              </a:r>
            </a:p>
          </p:txBody>
        </p:sp>
        <p:sp>
          <p:nvSpPr>
            <p:cNvPr id="165" name="TextBox 164"/>
            <p:cNvSpPr txBox="1"/>
            <p:nvPr/>
          </p:nvSpPr>
          <p:spPr>
            <a:xfrm rot="16200000">
              <a:off x="4025477"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03</a:t>
              </a:r>
            </a:p>
          </p:txBody>
        </p:sp>
        <p:sp>
          <p:nvSpPr>
            <p:cNvPr id="166" name="TextBox 165"/>
            <p:cNvSpPr txBox="1"/>
            <p:nvPr/>
          </p:nvSpPr>
          <p:spPr>
            <a:xfrm rot="16200000">
              <a:off x="4354165"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04</a:t>
              </a:r>
            </a:p>
          </p:txBody>
        </p:sp>
        <p:sp>
          <p:nvSpPr>
            <p:cNvPr id="167" name="TextBox 166"/>
            <p:cNvSpPr txBox="1"/>
            <p:nvPr/>
          </p:nvSpPr>
          <p:spPr>
            <a:xfrm rot="16200000">
              <a:off x="4674718"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04</a:t>
              </a:r>
            </a:p>
          </p:txBody>
        </p:sp>
        <p:sp>
          <p:nvSpPr>
            <p:cNvPr id="168" name="TextBox 167"/>
            <p:cNvSpPr txBox="1"/>
            <p:nvPr/>
          </p:nvSpPr>
          <p:spPr>
            <a:xfrm rot="16200000">
              <a:off x="5001778"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05</a:t>
              </a:r>
            </a:p>
          </p:txBody>
        </p:sp>
        <p:sp>
          <p:nvSpPr>
            <p:cNvPr id="169" name="TextBox 168"/>
            <p:cNvSpPr txBox="1"/>
            <p:nvPr/>
          </p:nvSpPr>
          <p:spPr>
            <a:xfrm rot="16200000">
              <a:off x="5322331"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05</a:t>
              </a:r>
            </a:p>
          </p:txBody>
        </p:sp>
        <p:sp>
          <p:nvSpPr>
            <p:cNvPr id="170" name="TextBox 169"/>
            <p:cNvSpPr txBox="1"/>
            <p:nvPr/>
          </p:nvSpPr>
          <p:spPr>
            <a:xfrm rot="16200000">
              <a:off x="5651018"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06</a:t>
              </a:r>
            </a:p>
          </p:txBody>
        </p:sp>
        <p:sp>
          <p:nvSpPr>
            <p:cNvPr id="171" name="TextBox 170"/>
            <p:cNvSpPr txBox="1"/>
            <p:nvPr/>
          </p:nvSpPr>
          <p:spPr>
            <a:xfrm rot="16200000">
              <a:off x="5969943"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06</a:t>
              </a:r>
            </a:p>
          </p:txBody>
        </p:sp>
        <p:sp>
          <p:nvSpPr>
            <p:cNvPr id="172" name="TextBox 171"/>
            <p:cNvSpPr txBox="1"/>
            <p:nvPr/>
          </p:nvSpPr>
          <p:spPr>
            <a:xfrm rot="16200000">
              <a:off x="6305140"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07</a:t>
              </a:r>
            </a:p>
          </p:txBody>
        </p:sp>
        <p:sp>
          <p:nvSpPr>
            <p:cNvPr id="173" name="TextBox 172"/>
            <p:cNvSpPr txBox="1"/>
            <p:nvPr/>
          </p:nvSpPr>
          <p:spPr>
            <a:xfrm rot="16200000">
              <a:off x="6632200"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07</a:t>
              </a:r>
            </a:p>
          </p:txBody>
        </p:sp>
        <p:sp>
          <p:nvSpPr>
            <p:cNvPr id="174" name="TextBox 173"/>
            <p:cNvSpPr txBox="1"/>
            <p:nvPr/>
          </p:nvSpPr>
          <p:spPr>
            <a:xfrm rot="16200000">
              <a:off x="6952753"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Jun 08</a:t>
              </a:r>
            </a:p>
          </p:txBody>
        </p:sp>
        <p:sp>
          <p:nvSpPr>
            <p:cNvPr id="175" name="TextBox 174"/>
            <p:cNvSpPr txBox="1"/>
            <p:nvPr/>
          </p:nvSpPr>
          <p:spPr>
            <a:xfrm rot="16200000">
              <a:off x="7279813" y="5561158"/>
              <a:ext cx="914844" cy="292890"/>
            </a:xfrm>
            <a:prstGeom prst="rect">
              <a:avLst/>
            </a:prstGeom>
            <a:noFill/>
          </p:spPr>
          <p:txBody>
            <a:bodyPr anchor="ctr">
              <a:spAutoFit/>
            </a:bodyPr>
            <a:lstStyle/>
            <a:p>
              <a:pPr algn="r" fontAlgn="auto">
                <a:spcBef>
                  <a:spcPts val="0"/>
                </a:spcBef>
                <a:spcAft>
                  <a:spcPts val="0"/>
                </a:spcAft>
                <a:defRPr/>
              </a:pPr>
              <a:r>
                <a:rPr lang="en-US" sz="1300" dirty="0">
                  <a:latin typeface="+mj-lt"/>
                  <a:cs typeface="+mn-cs"/>
                </a:rPr>
                <a:t>Dec 08</a:t>
              </a:r>
            </a:p>
          </p:txBody>
        </p:sp>
        <p:sp>
          <p:nvSpPr>
            <p:cNvPr id="144459" name="TextBox 177"/>
            <p:cNvSpPr txBox="1">
              <a:spLocks noChangeArrowheads="1"/>
            </p:cNvSpPr>
            <p:nvPr/>
          </p:nvSpPr>
          <p:spPr bwMode="auto">
            <a:xfrm>
              <a:off x="1433286" y="1799772"/>
              <a:ext cx="6553200" cy="307777"/>
            </a:xfrm>
            <a:prstGeom prst="rect">
              <a:avLst/>
            </a:prstGeom>
            <a:noFill/>
            <a:ln w="9525">
              <a:noFill/>
              <a:miter lim="800000"/>
              <a:headEnd/>
              <a:tailEnd/>
            </a:ln>
          </p:spPr>
          <p:txBody>
            <a:bodyPr>
              <a:spAutoFit/>
            </a:bodyPr>
            <a:lstStyle/>
            <a:p>
              <a:pPr algn="ctr"/>
              <a:r>
                <a:rPr lang="en-US" sz="1400" b="1"/>
                <a:t>S&amp;P, Moody’s and Fitch Up/Downgrades of North American Companies</a:t>
              </a:r>
            </a:p>
          </p:txBody>
        </p:sp>
        <p:sp>
          <p:nvSpPr>
            <p:cNvPr id="144460" name="TextBox 178"/>
            <p:cNvSpPr txBox="1">
              <a:spLocks noChangeArrowheads="1"/>
            </p:cNvSpPr>
            <p:nvPr/>
          </p:nvSpPr>
          <p:spPr bwMode="auto">
            <a:xfrm>
              <a:off x="4256316" y="2155374"/>
              <a:ext cx="1676400" cy="307777"/>
            </a:xfrm>
            <a:prstGeom prst="rect">
              <a:avLst/>
            </a:prstGeom>
            <a:noFill/>
            <a:ln w="9525">
              <a:noFill/>
              <a:miter lim="800000"/>
              <a:headEnd/>
              <a:tailEnd/>
            </a:ln>
          </p:spPr>
          <p:txBody>
            <a:bodyPr>
              <a:spAutoFit/>
            </a:bodyPr>
            <a:lstStyle/>
            <a:p>
              <a:pPr algn="ctr"/>
              <a:r>
                <a:rPr lang="en-US" sz="1400" b="1">
                  <a:solidFill>
                    <a:srgbClr val="E36B07"/>
                  </a:solidFill>
                </a:rPr>
                <a:t>Recession</a:t>
              </a:r>
            </a:p>
          </p:txBody>
        </p:sp>
        <p:cxnSp>
          <p:nvCxnSpPr>
            <p:cNvPr id="144461" name="Straight Arrow Connector 180"/>
            <p:cNvCxnSpPr>
              <a:cxnSpLocks noChangeShapeType="1"/>
            </p:cNvCxnSpPr>
            <p:nvPr/>
          </p:nvCxnSpPr>
          <p:spPr bwMode="auto">
            <a:xfrm rot="10800000">
              <a:off x="3180804" y="2318658"/>
              <a:ext cx="1325880" cy="1588"/>
            </a:xfrm>
            <a:prstGeom prst="straightConnector1">
              <a:avLst/>
            </a:prstGeom>
            <a:noFill/>
            <a:ln w="25400" algn="ctr">
              <a:solidFill>
                <a:srgbClr val="F87910"/>
              </a:solidFill>
              <a:round/>
              <a:headEnd/>
              <a:tailEnd type="arrow" w="med" len="med"/>
            </a:ln>
          </p:spPr>
        </p:cxnSp>
        <p:cxnSp>
          <p:nvCxnSpPr>
            <p:cNvPr id="144462" name="Straight Arrow Connector 181"/>
            <p:cNvCxnSpPr>
              <a:cxnSpLocks noChangeShapeType="1"/>
            </p:cNvCxnSpPr>
            <p:nvPr/>
          </p:nvCxnSpPr>
          <p:spPr bwMode="auto">
            <a:xfrm flipV="1">
              <a:off x="5641698" y="2318658"/>
              <a:ext cx="1325880" cy="2810"/>
            </a:xfrm>
            <a:prstGeom prst="straightConnector1">
              <a:avLst/>
            </a:prstGeom>
            <a:noFill/>
            <a:ln w="25400" algn="ctr">
              <a:solidFill>
                <a:srgbClr val="F87910"/>
              </a:solidFill>
              <a:round/>
              <a:headEnd/>
              <a:tailEnd type="arrow" w="med" len="med"/>
            </a:ln>
          </p:spPr>
        </p:cxnSp>
      </p:grpSp>
      <p:sp>
        <p:nvSpPr>
          <p:cNvPr id="144387" name="Content Placeholder 82"/>
          <p:cNvSpPr>
            <a:spLocks noGrp="1"/>
          </p:cNvSpPr>
          <p:nvPr>
            <p:ph idx="1"/>
          </p:nvPr>
        </p:nvSpPr>
        <p:spPr>
          <a:xfrm>
            <a:off x="1316038" y="1447800"/>
            <a:ext cx="7204075" cy="4381500"/>
          </a:xfrm>
        </p:spPr>
        <p:txBody>
          <a:bodyPr/>
          <a:lstStyle/>
          <a:p>
            <a:pPr eaLnBrk="1" hangingPunct="1"/>
            <a:r>
              <a:rPr lang="en-US" sz="2000" smtClean="0"/>
              <a:t>Credit Lags the Business Cycle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kern="1200" dirty="0" smtClean="0">
                <a:solidFill>
                  <a:schemeClr val="accent6">
                    <a:lumMod val="75000"/>
                  </a:schemeClr>
                </a:solidFill>
              </a:rPr>
              <a:t>Investors have Lost Confidence</a:t>
            </a:r>
            <a:endParaRPr lang="en-US" kern="1200" dirty="0">
              <a:solidFill>
                <a:schemeClr val="accent6">
                  <a:lumMod val="75000"/>
                </a:schemeClr>
              </a:solidFill>
            </a:endParaRPr>
          </a:p>
        </p:txBody>
      </p:sp>
      <p:sp>
        <p:nvSpPr>
          <p:cNvPr id="145410" name="Content Placeholder 2"/>
          <p:cNvSpPr>
            <a:spLocks noGrp="1"/>
          </p:cNvSpPr>
          <p:nvPr>
            <p:ph idx="1"/>
          </p:nvPr>
        </p:nvSpPr>
        <p:spPr/>
        <p:txBody>
          <a:bodyPr/>
          <a:lstStyle/>
          <a:p>
            <a:pPr eaLnBrk="1" hangingPunct="1"/>
            <a:r>
              <a:rPr lang="en-US" smtClean="0"/>
              <a:t>Credit rating agencies failed to quantify the true risks of some investments</a:t>
            </a:r>
          </a:p>
          <a:p>
            <a:pPr eaLnBrk="1" hangingPunct="1"/>
            <a:r>
              <a:rPr lang="en-US" smtClean="0"/>
              <a:t>In many cases management has not been able to reassure investors</a:t>
            </a:r>
          </a:p>
          <a:p>
            <a:pPr eaLnBrk="1" hangingPunct="1"/>
            <a:r>
              <a:rPr lang="en-US" smtClean="0"/>
              <a:t>Government actions have at times been bold, but in others have been unclear and confusing</a:t>
            </a:r>
          </a:p>
          <a:p>
            <a:pPr eaLnBrk="1" hangingPunct="1"/>
            <a:r>
              <a:rPr lang="en-US" smtClean="0"/>
              <a:t>Difficult to predict the unintended consequences of some government actions</a:t>
            </a:r>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816725" cy="762000"/>
          </a:xfrm>
        </p:spPr>
        <p:txBody>
          <a:bodyPr/>
          <a:lstStyle/>
          <a:p>
            <a:pPr defTabSz="914608" eaLnBrk="1" hangingPunct="1">
              <a:defRPr/>
            </a:pPr>
            <a:r>
              <a:rPr lang="en-US" kern="1200" dirty="0" smtClean="0">
                <a:solidFill>
                  <a:schemeClr val="accent6">
                    <a:lumMod val="75000"/>
                  </a:schemeClr>
                </a:solidFill>
              </a:rPr>
              <a:t>Governments Around the World have Worked to Contain the Crisis</a:t>
            </a:r>
            <a:endParaRPr lang="en-US" kern="1200" dirty="0">
              <a:solidFill>
                <a:schemeClr val="accent6">
                  <a:lumMod val="75000"/>
                </a:schemeClr>
              </a:solidFill>
            </a:endParaRPr>
          </a:p>
        </p:txBody>
      </p:sp>
      <p:sp>
        <p:nvSpPr>
          <p:cNvPr id="146434" name="Content Placeholder 2"/>
          <p:cNvSpPr>
            <a:spLocks noGrp="1"/>
          </p:cNvSpPr>
          <p:nvPr>
            <p:ph idx="1"/>
          </p:nvPr>
        </p:nvSpPr>
        <p:spPr/>
        <p:txBody>
          <a:bodyPr/>
          <a:lstStyle/>
          <a:p>
            <a:pPr eaLnBrk="1" hangingPunct="1"/>
            <a:r>
              <a:rPr lang="en-US" smtClean="0"/>
              <a:t>Credit markets would have shut down completely without government intervention</a:t>
            </a:r>
          </a:p>
          <a:p>
            <a:pPr eaLnBrk="1" hangingPunct="1"/>
            <a:r>
              <a:rPr lang="en-US" smtClean="0"/>
              <a:t>Support has been given in the form of loans, guarantees and liquidity </a:t>
            </a:r>
          </a:p>
          <a:p>
            <a:pPr eaLnBrk="1" hangingPunct="1"/>
            <a:r>
              <a:rPr lang="en-US" smtClean="0"/>
              <a:t>How will support be withdrawn?</a:t>
            </a:r>
          </a:p>
          <a:p>
            <a:pPr eaLnBrk="1" hangingPunct="1"/>
            <a:r>
              <a:rPr lang="en-US" smtClean="0"/>
              <a:t>When will markets be able to operate without support?</a:t>
            </a:r>
          </a:p>
          <a:p>
            <a:pPr eaLnBrk="1" hangingPunct="1"/>
            <a:r>
              <a:rPr lang="en-US" smtClean="0"/>
              <a:t>Some sectors of the credit market, i.e. asset-backed, may never return to pre-crisis activity</a:t>
            </a:r>
          </a:p>
          <a:p>
            <a:pPr eaLnBrk="1" hangingPunct="1"/>
            <a:r>
              <a:rPr lang="en-US" smtClean="0"/>
              <a:t>The perception of all markets is not the same</a:t>
            </a:r>
          </a:p>
          <a:p>
            <a:pPr eaLnBrk="1" hangingPunct="1"/>
            <a:r>
              <a:rPr lang="en-US" smtClean="0"/>
              <a:t>Investors are becoming concerned about the cost of the 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457200"/>
            <a:ext cx="7350125" cy="914400"/>
          </a:xfrm>
        </p:spPr>
        <p:txBody>
          <a:bodyPr/>
          <a:lstStyle/>
          <a:p>
            <a:pPr defTabSz="914608" eaLnBrk="1" hangingPunct="1">
              <a:defRPr/>
            </a:pPr>
            <a:r>
              <a:rPr lang="en-US" kern="1200" dirty="0" smtClean="0">
                <a:solidFill>
                  <a:schemeClr val="accent6">
                    <a:lumMod val="75000"/>
                  </a:schemeClr>
                </a:solidFill>
              </a:rPr>
              <a:t>Sovereign Risk has Risen as the Cost of Bailouts and Stimulus have Ballooned </a:t>
            </a:r>
            <a:endParaRPr lang="en-US" kern="12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1316038" y="1676400"/>
          <a:ext cx="7204075"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47459" name="TextBox 4"/>
          <p:cNvSpPr txBox="1">
            <a:spLocks noChangeArrowheads="1"/>
          </p:cNvSpPr>
          <p:nvPr/>
        </p:nvSpPr>
        <p:spPr bwMode="auto">
          <a:xfrm>
            <a:off x="1828800" y="6248400"/>
            <a:ext cx="2362200" cy="230188"/>
          </a:xfrm>
          <a:prstGeom prst="rect">
            <a:avLst/>
          </a:prstGeom>
          <a:noFill/>
          <a:ln w="9525">
            <a:noFill/>
            <a:miter lim="800000"/>
            <a:headEnd/>
            <a:tailEnd/>
          </a:ln>
        </p:spPr>
        <p:txBody>
          <a:bodyPr>
            <a:spAutoFit/>
          </a:bodyPr>
          <a:lstStyle/>
          <a:p>
            <a:r>
              <a:rPr lang="en-US" sz="900"/>
              <a:t>Source: Bloomberg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326313" cy="762000"/>
          </a:xfrm>
        </p:spPr>
        <p:txBody>
          <a:bodyPr/>
          <a:lstStyle/>
          <a:p>
            <a:pPr defTabSz="914608" eaLnBrk="1" hangingPunct="1">
              <a:defRPr/>
            </a:pPr>
            <a:r>
              <a:rPr lang="en-US" kern="1200" dirty="0" smtClean="0">
                <a:solidFill>
                  <a:schemeClr val="accent6">
                    <a:lumMod val="75000"/>
                  </a:schemeClr>
                </a:solidFill>
              </a:rPr>
              <a:t>Perception of The United States’ Credit Worthiness has Fallen</a:t>
            </a:r>
          </a:p>
        </p:txBody>
      </p:sp>
      <p:sp>
        <p:nvSpPr>
          <p:cNvPr id="148482" name="Content Placeholder 2"/>
          <p:cNvSpPr>
            <a:spLocks noGrp="1"/>
          </p:cNvSpPr>
          <p:nvPr>
            <p:ph idx="1"/>
          </p:nvPr>
        </p:nvSpPr>
        <p:spPr/>
        <p:txBody>
          <a:bodyPr/>
          <a:lstStyle/>
          <a:p>
            <a:pPr eaLnBrk="1" hangingPunct="1">
              <a:buFontTx/>
              <a:buNone/>
            </a:pPr>
            <a:r>
              <a:rPr lang="en-US" smtClean="0"/>
              <a:t>1.Switzerland</a:t>
            </a:r>
          </a:p>
          <a:p>
            <a:pPr eaLnBrk="1" hangingPunct="1">
              <a:buFontTx/>
              <a:buNone/>
            </a:pPr>
            <a:r>
              <a:rPr lang="en-US" smtClean="0"/>
              <a:t>2. Norway</a:t>
            </a:r>
          </a:p>
          <a:p>
            <a:pPr eaLnBrk="1" hangingPunct="1">
              <a:buFontTx/>
              <a:buNone/>
            </a:pPr>
            <a:r>
              <a:rPr lang="en-US" smtClean="0"/>
              <a:t>3. Luxembourg</a:t>
            </a:r>
          </a:p>
          <a:p>
            <a:pPr eaLnBrk="1" hangingPunct="1">
              <a:buFontTx/>
              <a:buNone/>
            </a:pPr>
            <a:r>
              <a:rPr lang="en-US" smtClean="0"/>
              <a:t>4. Germany</a:t>
            </a:r>
          </a:p>
          <a:p>
            <a:pPr eaLnBrk="1" hangingPunct="1">
              <a:buFontTx/>
              <a:buNone/>
            </a:pPr>
            <a:r>
              <a:rPr lang="en-US" smtClean="0"/>
              <a:t>5. Netherlands</a:t>
            </a:r>
          </a:p>
          <a:p>
            <a:pPr eaLnBrk="1" hangingPunct="1">
              <a:buFontTx/>
              <a:buNone/>
            </a:pPr>
            <a:r>
              <a:rPr lang="en-US" smtClean="0"/>
              <a:t>6. Finland</a:t>
            </a:r>
          </a:p>
          <a:p>
            <a:pPr eaLnBrk="1" hangingPunct="1">
              <a:buFontTx/>
              <a:buNone/>
            </a:pPr>
            <a:r>
              <a:rPr lang="en-US" smtClean="0"/>
              <a:t>7. Denmark</a:t>
            </a:r>
          </a:p>
          <a:p>
            <a:pPr eaLnBrk="1" hangingPunct="1">
              <a:buFontTx/>
              <a:buNone/>
            </a:pPr>
            <a:r>
              <a:rPr lang="en-US" smtClean="0"/>
              <a:t>8. Canada</a:t>
            </a:r>
          </a:p>
          <a:p>
            <a:pPr eaLnBrk="1" hangingPunct="1">
              <a:buFontTx/>
              <a:buNone/>
            </a:pPr>
            <a:r>
              <a:rPr lang="en-US" smtClean="0"/>
              <a:t>9.  France</a:t>
            </a:r>
          </a:p>
          <a:p>
            <a:pPr eaLnBrk="1" hangingPunct="1">
              <a:buFontTx/>
              <a:buNone/>
            </a:pPr>
            <a:r>
              <a:rPr lang="en-US" smtClean="0"/>
              <a:t>10.Sweden</a:t>
            </a:r>
          </a:p>
          <a:p>
            <a:pPr eaLnBrk="1" hangingPunct="1">
              <a:buFontTx/>
              <a:buNone/>
            </a:pPr>
            <a:r>
              <a:rPr lang="en-US" smtClean="0"/>
              <a:t>15.United States</a:t>
            </a:r>
          </a:p>
          <a:p>
            <a:pPr eaLnBrk="1" hangingPunct="1">
              <a:buFontTx/>
              <a:buNone/>
            </a:pPr>
            <a:endParaRPr lang="en-US" smtClean="0"/>
          </a:p>
          <a:p>
            <a:pPr eaLnBrk="1" hangingPunct="1">
              <a:buFontTx/>
              <a:buNone/>
            </a:pPr>
            <a:endParaRPr lang="en-US" smtClean="0"/>
          </a:p>
        </p:txBody>
      </p:sp>
      <p:sp>
        <p:nvSpPr>
          <p:cNvPr id="148483" name="TextBox 4"/>
          <p:cNvSpPr txBox="1">
            <a:spLocks noChangeArrowheads="1"/>
          </p:cNvSpPr>
          <p:nvPr/>
        </p:nvSpPr>
        <p:spPr bwMode="auto">
          <a:xfrm>
            <a:off x="4800600" y="1638300"/>
            <a:ext cx="3352800" cy="2862263"/>
          </a:xfrm>
          <a:prstGeom prst="rect">
            <a:avLst/>
          </a:prstGeom>
          <a:noFill/>
          <a:ln w="9525">
            <a:noFill/>
            <a:miter lim="800000"/>
            <a:headEnd/>
            <a:tailEnd/>
          </a:ln>
        </p:spPr>
        <p:txBody>
          <a:bodyPr>
            <a:spAutoFit/>
          </a:bodyPr>
          <a:lstStyle/>
          <a:p>
            <a:r>
              <a:rPr lang="en-US" sz="1800"/>
              <a:t>The perception of the United States’ credit worthiness has fallen to 15</a:t>
            </a:r>
            <a:r>
              <a:rPr lang="en-US" sz="1800" baseline="30000"/>
              <a:t>th</a:t>
            </a:r>
            <a:r>
              <a:rPr lang="en-US" sz="1800"/>
              <a:t> from  13</a:t>
            </a:r>
            <a:r>
              <a:rPr lang="en-US" sz="1800" baseline="30000"/>
              <a:t>th</a:t>
            </a:r>
            <a:r>
              <a:rPr lang="en-US" sz="1800"/>
              <a:t> in a recent survey by Institutional Investor. The ranking is the United States' lowest in the survey’s history. Concern over the cost of economic stimulus and market stabilization efforts are weighing on investors. </a:t>
            </a:r>
          </a:p>
        </p:txBody>
      </p:sp>
      <p:sp>
        <p:nvSpPr>
          <p:cNvPr id="148484" name="TextBox 5"/>
          <p:cNvSpPr txBox="1">
            <a:spLocks noChangeArrowheads="1"/>
          </p:cNvSpPr>
          <p:nvPr/>
        </p:nvSpPr>
        <p:spPr bwMode="auto">
          <a:xfrm>
            <a:off x="1524000" y="6324600"/>
            <a:ext cx="2895600" cy="246063"/>
          </a:xfrm>
          <a:prstGeom prst="rect">
            <a:avLst/>
          </a:prstGeom>
          <a:noFill/>
          <a:ln w="9525">
            <a:noFill/>
            <a:miter lim="800000"/>
            <a:headEnd/>
            <a:tailEnd/>
          </a:ln>
        </p:spPr>
        <p:txBody>
          <a:bodyPr>
            <a:spAutoFit/>
          </a:bodyPr>
          <a:lstStyle/>
          <a:p>
            <a:r>
              <a:rPr lang="en-US" sz="1000"/>
              <a:t>Institutional Investor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457200"/>
            <a:ext cx="7350125" cy="838200"/>
          </a:xfrm>
        </p:spPr>
        <p:txBody>
          <a:bodyPr/>
          <a:lstStyle/>
          <a:p>
            <a:pPr defTabSz="914608" eaLnBrk="1" hangingPunct="1">
              <a:defRPr/>
            </a:pPr>
            <a:r>
              <a:rPr lang="en-US" kern="1200" dirty="0" smtClean="0">
                <a:solidFill>
                  <a:schemeClr val="accent6">
                    <a:lumMod val="75000"/>
                  </a:schemeClr>
                </a:solidFill>
              </a:rPr>
              <a:t>CDS of US Banks are Generally Wider than Other International Banks</a:t>
            </a:r>
            <a:endParaRPr lang="en-US" kern="12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1316038" y="1638300"/>
          <a:ext cx="7204075"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149507" name="TextBox 4"/>
          <p:cNvSpPr txBox="1">
            <a:spLocks noChangeArrowheads="1"/>
          </p:cNvSpPr>
          <p:nvPr/>
        </p:nvSpPr>
        <p:spPr bwMode="auto">
          <a:xfrm>
            <a:off x="1371600" y="6400800"/>
            <a:ext cx="2895600" cy="230188"/>
          </a:xfrm>
          <a:prstGeom prst="rect">
            <a:avLst/>
          </a:prstGeom>
          <a:noFill/>
          <a:ln w="9525">
            <a:noFill/>
            <a:miter lim="800000"/>
            <a:headEnd/>
            <a:tailEnd/>
          </a:ln>
        </p:spPr>
        <p:txBody>
          <a:bodyPr>
            <a:spAutoFit/>
          </a:bodyPr>
          <a:lstStyle/>
          <a:p>
            <a:r>
              <a:rPr lang="en-US" sz="900"/>
              <a:t>Source: Bloomberg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533400"/>
            <a:ext cx="7350125" cy="762000"/>
          </a:xfrm>
        </p:spPr>
        <p:txBody>
          <a:bodyPr/>
          <a:lstStyle/>
          <a:p>
            <a:pPr defTabSz="914608" eaLnBrk="1" hangingPunct="1">
              <a:defRPr/>
            </a:pPr>
            <a:r>
              <a:rPr lang="en-US" kern="1200" dirty="0" smtClean="0">
                <a:solidFill>
                  <a:schemeClr val="accent6">
                    <a:lumMod val="75000"/>
                  </a:schemeClr>
                </a:solidFill>
              </a:rPr>
              <a:t>General Obligation State Municipal CDS have Widened</a:t>
            </a:r>
            <a:endParaRPr lang="en-US" kern="1200" dirty="0">
              <a:solidFill>
                <a:schemeClr val="accent6">
                  <a:lumMod val="75000"/>
                </a:schemeClr>
              </a:solidFill>
            </a:endParaRPr>
          </a:p>
        </p:txBody>
      </p:sp>
      <p:graphicFrame>
        <p:nvGraphicFramePr>
          <p:cNvPr id="4" name="Content Placeholder 3"/>
          <p:cNvGraphicFramePr>
            <a:graphicFrameLocks noGrp="1"/>
          </p:cNvGraphicFramePr>
          <p:nvPr>
            <p:ph idx="1"/>
          </p:nvPr>
        </p:nvGraphicFramePr>
        <p:xfrm>
          <a:off x="1316038" y="1638300"/>
          <a:ext cx="7204075"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150531" name="TextBox 4"/>
          <p:cNvSpPr txBox="1">
            <a:spLocks noChangeArrowheads="1"/>
          </p:cNvSpPr>
          <p:nvPr/>
        </p:nvSpPr>
        <p:spPr bwMode="auto">
          <a:xfrm>
            <a:off x="1447800" y="6248400"/>
            <a:ext cx="3581400" cy="230188"/>
          </a:xfrm>
          <a:prstGeom prst="rect">
            <a:avLst/>
          </a:prstGeom>
          <a:noFill/>
          <a:ln w="9525">
            <a:noFill/>
            <a:miter lim="800000"/>
            <a:headEnd/>
            <a:tailEnd/>
          </a:ln>
        </p:spPr>
        <p:txBody>
          <a:bodyPr>
            <a:spAutoFit/>
          </a:bodyPr>
          <a:lstStyle/>
          <a:p>
            <a:r>
              <a:rPr lang="en-US" sz="900"/>
              <a:t>Source: Barclays Capital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350125" cy="568325"/>
          </a:xfrm>
        </p:spPr>
        <p:txBody>
          <a:bodyPr lIns="91418" tIns="45709" rIns="91418" bIns="45709"/>
          <a:lstStyle/>
          <a:p>
            <a:pPr defTabSz="914608" eaLnBrk="1" hangingPunct="1">
              <a:defRPr/>
            </a:pPr>
            <a:r>
              <a:rPr lang="en-US" kern="1200" dirty="0" smtClean="0">
                <a:solidFill>
                  <a:schemeClr val="accent6">
                    <a:lumMod val="75000"/>
                  </a:schemeClr>
                </a:solidFill>
              </a:rPr>
              <a:t>Will Credit Markets Return to Normal?</a:t>
            </a:r>
            <a:endParaRPr lang="en-US" kern="1200" dirty="0">
              <a:solidFill>
                <a:schemeClr val="accent6">
                  <a:lumMod val="75000"/>
                </a:schemeClr>
              </a:solidFill>
            </a:endParaRPr>
          </a:p>
        </p:txBody>
      </p:sp>
      <p:cxnSp>
        <p:nvCxnSpPr>
          <p:cNvPr id="151554" name="Straight Connector 117"/>
          <p:cNvCxnSpPr>
            <a:cxnSpLocks noChangeShapeType="1"/>
          </p:cNvCxnSpPr>
          <p:nvPr/>
        </p:nvCxnSpPr>
        <p:spPr bwMode="auto">
          <a:xfrm rot="5400000">
            <a:off x="5243513" y="4632325"/>
            <a:ext cx="528637" cy="11113"/>
          </a:xfrm>
          <a:prstGeom prst="line">
            <a:avLst/>
          </a:prstGeom>
          <a:noFill/>
          <a:ln w="25400" algn="ctr">
            <a:solidFill>
              <a:schemeClr val="tx1"/>
            </a:solidFill>
            <a:round/>
            <a:headEnd/>
            <a:tailEnd/>
          </a:ln>
        </p:spPr>
      </p:cxnSp>
      <p:cxnSp>
        <p:nvCxnSpPr>
          <p:cNvPr id="151555" name="Straight Arrow Connector 112"/>
          <p:cNvCxnSpPr>
            <a:cxnSpLocks noChangeShapeType="1"/>
          </p:cNvCxnSpPr>
          <p:nvPr/>
        </p:nvCxnSpPr>
        <p:spPr bwMode="auto">
          <a:xfrm>
            <a:off x="4440238" y="4083050"/>
            <a:ext cx="438150" cy="25400"/>
          </a:xfrm>
          <a:prstGeom prst="straightConnector1">
            <a:avLst/>
          </a:prstGeom>
          <a:noFill/>
          <a:ln w="25400" algn="ctr">
            <a:solidFill>
              <a:schemeClr val="tx1"/>
            </a:solidFill>
            <a:round/>
            <a:headEnd/>
            <a:tailEnd type="arrow" w="med" len="med"/>
          </a:ln>
        </p:spPr>
      </p:cxnSp>
      <p:cxnSp>
        <p:nvCxnSpPr>
          <p:cNvPr id="151556" name="Straight Arrow Connector 104"/>
          <p:cNvCxnSpPr>
            <a:cxnSpLocks noChangeShapeType="1"/>
          </p:cNvCxnSpPr>
          <p:nvPr/>
        </p:nvCxnSpPr>
        <p:spPr bwMode="auto">
          <a:xfrm rot="10800000">
            <a:off x="3630613" y="3278188"/>
            <a:ext cx="496887" cy="3175"/>
          </a:xfrm>
          <a:prstGeom prst="straightConnector1">
            <a:avLst/>
          </a:prstGeom>
          <a:noFill/>
          <a:ln w="25400" algn="ctr">
            <a:solidFill>
              <a:schemeClr val="tx1"/>
            </a:solidFill>
            <a:round/>
            <a:headEnd/>
            <a:tailEnd type="arrow" w="med" len="med"/>
          </a:ln>
        </p:spPr>
      </p:cxnSp>
      <p:cxnSp>
        <p:nvCxnSpPr>
          <p:cNvPr id="151557" name="Straight Connector 53"/>
          <p:cNvCxnSpPr>
            <a:cxnSpLocks noChangeShapeType="1"/>
          </p:cNvCxnSpPr>
          <p:nvPr/>
        </p:nvCxnSpPr>
        <p:spPr bwMode="auto">
          <a:xfrm rot="5400000">
            <a:off x="6835775" y="2949575"/>
            <a:ext cx="527050" cy="12700"/>
          </a:xfrm>
          <a:prstGeom prst="line">
            <a:avLst/>
          </a:prstGeom>
          <a:noFill/>
          <a:ln w="25400" algn="ctr">
            <a:solidFill>
              <a:schemeClr val="tx1"/>
            </a:solidFill>
            <a:round/>
            <a:headEnd/>
            <a:tailEnd/>
          </a:ln>
        </p:spPr>
      </p:cxnSp>
      <p:cxnSp>
        <p:nvCxnSpPr>
          <p:cNvPr id="151558" name="Elbow Connector 90"/>
          <p:cNvCxnSpPr>
            <a:cxnSpLocks noChangeShapeType="1"/>
          </p:cNvCxnSpPr>
          <p:nvPr/>
        </p:nvCxnSpPr>
        <p:spPr bwMode="auto">
          <a:xfrm>
            <a:off x="2665413" y="3255963"/>
            <a:ext cx="814387" cy="803275"/>
          </a:xfrm>
          <a:prstGeom prst="bentConnector3">
            <a:avLst>
              <a:gd name="adj1" fmla="val 50000"/>
            </a:avLst>
          </a:prstGeom>
          <a:noFill/>
          <a:ln w="25400" algn="ctr">
            <a:solidFill>
              <a:schemeClr val="tx1"/>
            </a:solidFill>
            <a:round/>
            <a:headEnd/>
            <a:tailEnd type="arrow" w="med" len="med"/>
          </a:ln>
        </p:spPr>
      </p:cxnSp>
      <p:sp>
        <p:nvSpPr>
          <p:cNvPr id="151559" name="Oval 14"/>
          <p:cNvSpPr>
            <a:spLocks noChangeArrowheads="1"/>
          </p:cNvSpPr>
          <p:nvPr/>
        </p:nvSpPr>
        <p:spPr bwMode="auto">
          <a:xfrm>
            <a:off x="2008188" y="2560638"/>
            <a:ext cx="814387" cy="803275"/>
          </a:xfrm>
          <a:prstGeom prst="ellipse">
            <a:avLst/>
          </a:prstGeom>
          <a:noFill/>
          <a:ln w="9525" algn="ctr">
            <a:noFill/>
            <a:round/>
            <a:headEnd/>
            <a:tailEnd/>
          </a:ln>
        </p:spPr>
        <p:txBody>
          <a:bodyPr lIns="91429" tIns="45714" rIns="91429" bIns="45714"/>
          <a:lstStyle/>
          <a:p>
            <a:pPr defTabSz="912813">
              <a:lnSpc>
                <a:spcPct val="80000"/>
              </a:lnSpc>
            </a:pPr>
            <a:endParaRPr lang="en-US" sz="1200"/>
          </a:p>
        </p:txBody>
      </p:sp>
      <p:sp>
        <p:nvSpPr>
          <p:cNvPr id="151560" name="Oval 15"/>
          <p:cNvSpPr>
            <a:spLocks noChangeAspect="1"/>
          </p:cNvSpPr>
          <p:nvPr/>
        </p:nvSpPr>
        <p:spPr bwMode="auto">
          <a:xfrm>
            <a:off x="1497013" y="2008188"/>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100"/>
          </a:p>
        </p:txBody>
      </p:sp>
      <p:sp>
        <p:nvSpPr>
          <p:cNvPr id="151561" name="Oval 16"/>
          <p:cNvSpPr>
            <a:spLocks noChangeAspect="1"/>
          </p:cNvSpPr>
          <p:nvPr/>
        </p:nvSpPr>
        <p:spPr bwMode="auto">
          <a:xfrm>
            <a:off x="3162300" y="2020888"/>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sp>
        <p:nvSpPr>
          <p:cNvPr id="151562" name="Oval 17"/>
          <p:cNvSpPr>
            <a:spLocks noChangeAspect="1"/>
          </p:cNvSpPr>
          <p:nvPr/>
        </p:nvSpPr>
        <p:spPr bwMode="auto">
          <a:xfrm>
            <a:off x="4859338" y="2020888"/>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sp>
        <p:nvSpPr>
          <p:cNvPr id="151563" name="Oval 18"/>
          <p:cNvSpPr>
            <a:spLocks noChangeAspect="1"/>
          </p:cNvSpPr>
          <p:nvPr/>
        </p:nvSpPr>
        <p:spPr bwMode="auto">
          <a:xfrm>
            <a:off x="6530975" y="2008188"/>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sp>
        <p:nvSpPr>
          <p:cNvPr id="20" name="Isosceles Triangle 19"/>
          <p:cNvSpPr/>
          <p:nvPr/>
        </p:nvSpPr>
        <p:spPr bwMode="auto">
          <a:xfrm>
            <a:off x="914400" y="2057400"/>
            <a:ext cx="7689273" cy="3731458"/>
          </a:xfrm>
          <a:prstGeom prst="triangle">
            <a:avLst>
              <a:gd name="adj" fmla="val 49813"/>
            </a:avLst>
          </a:prstGeom>
          <a:noFill/>
          <a:ln w="63500"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lIns="91429" tIns="45714" rIns="91429" bIns="45714"/>
          <a:lstStyle/>
          <a:p>
            <a:pPr defTabSz="914293" fontAlgn="auto">
              <a:lnSpc>
                <a:spcPct val="80000"/>
              </a:lnSpc>
              <a:spcBef>
                <a:spcPts val="0"/>
              </a:spcBef>
              <a:spcAft>
                <a:spcPts val="0"/>
              </a:spcAft>
              <a:defRPr/>
            </a:pPr>
            <a:endParaRPr lang="en-US" sz="1200" dirty="0">
              <a:cs typeface="+mn-cs"/>
            </a:endParaRPr>
          </a:p>
        </p:txBody>
      </p:sp>
      <p:cxnSp>
        <p:nvCxnSpPr>
          <p:cNvPr id="151565" name="Straight Arrow Connector 21"/>
          <p:cNvCxnSpPr>
            <a:cxnSpLocks noChangeShapeType="1"/>
          </p:cNvCxnSpPr>
          <p:nvPr/>
        </p:nvCxnSpPr>
        <p:spPr bwMode="auto">
          <a:xfrm>
            <a:off x="2644775" y="2411413"/>
            <a:ext cx="533400" cy="11112"/>
          </a:xfrm>
          <a:prstGeom prst="straightConnector1">
            <a:avLst/>
          </a:prstGeom>
          <a:noFill/>
          <a:ln w="28575" algn="ctr">
            <a:solidFill>
              <a:schemeClr val="tx1"/>
            </a:solidFill>
            <a:round/>
            <a:headEnd/>
            <a:tailEnd type="arrow" w="med" len="med"/>
          </a:ln>
        </p:spPr>
      </p:cxnSp>
      <p:sp>
        <p:nvSpPr>
          <p:cNvPr id="151566" name="TextBox 26"/>
          <p:cNvSpPr txBox="1">
            <a:spLocks noChangeArrowheads="1"/>
          </p:cNvSpPr>
          <p:nvPr/>
        </p:nvSpPr>
        <p:spPr bwMode="auto">
          <a:xfrm>
            <a:off x="1608138" y="2189163"/>
            <a:ext cx="900112" cy="476250"/>
          </a:xfrm>
          <a:prstGeom prst="rect">
            <a:avLst/>
          </a:prstGeom>
          <a:noFill/>
          <a:ln w="9525">
            <a:noFill/>
            <a:miter lim="800000"/>
            <a:headEnd/>
            <a:tailEnd/>
          </a:ln>
        </p:spPr>
        <p:txBody>
          <a:bodyPr lIns="91429" tIns="45714" rIns="91429" bIns="45714">
            <a:spAutoFit/>
          </a:bodyPr>
          <a:lstStyle/>
          <a:p>
            <a:pPr algn="ctr"/>
            <a:r>
              <a:rPr lang="en-US" sz="1200" b="1">
                <a:solidFill>
                  <a:schemeClr val="bg1"/>
                </a:solidFill>
              </a:rPr>
              <a:t>Credit</a:t>
            </a:r>
          </a:p>
          <a:p>
            <a:pPr algn="ctr"/>
            <a:r>
              <a:rPr lang="en-US" sz="1200" b="1">
                <a:solidFill>
                  <a:schemeClr val="bg1"/>
                </a:solidFill>
              </a:rPr>
              <a:t>Losses</a:t>
            </a:r>
          </a:p>
        </p:txBody>
      </p:sp>
      <p:sp>
        <p:nvSpPr>
          <p:cNvPr id="151567" name="TextBox 28"/>
          <p:cNvSpPr txBox="1">
            <a:spLocks noChangeArrowheads="1"/>
          </p:cNvSpPr>
          <p:nvPr/>
        </p:nvSpPr>
        <p:spPr bwMode="auto">
          <a:xfrm>
            <a:off x="3176588" y="2289175"/>
            <a:ext cx="1095375" cy="261938"/>
          </a:xfrm>
          <a:prstGeom prst="rect">
            <a:avLst/>
          </a:prstGeom>
          <a:noFill/>
          <a:ln w="9525">
            <a:noFill/>
            <a:miter lim="800000"/>
            <a:headEnd/>
            <a:tailEnd/>
          </a:ln>
        </p:spPr>
        <p:txBody>
          <a:bodyPr lIns="91429" tIns="45714" rIns="91429" bIns="45714">
            <a:spAutoFit/>
          </a:bodyPr>
          <a:lstStyle/>
          <a:p>
            <a:r>
              <a:rPr lang="en-US" sz="1100" b="1">
                <a:solidFill>
                  <a:schemeClr val="bg1"/>
                </a:solidFill>
              </a:rPr>
              <a:t>Deleveraging</a:t>
            </a:r>
          </a:p>
        </p:txBody>
      </p:sp>
      <p:sp>
        <p:nvSpPr>
          <p:cNvPr id="151568" name="TextBox 29"/>
          <p:cNvSpPr txBox="1">
            <a:spLocks noChangeArrowheads="1"/>
          </p:cNvSpPr>
          <p:nvPr/>
        </p:nvSpPr>
        <p:spPr bwMode="auto">
          <a:xfrm>
            <a:off x="4694238" y="2203450"/>
            <a:ext cx="1506537" cy="431800"/>
          </a:xfrm>
          <a:prstGeom prst="rect">
            <a:avLst/>
          </a:prstGeom>
          <a:noFill/>
          <a:ln w="9525">
            <a:noFill/>
            <a:miter lim="800000"/>
            <a:headEnd/>
            <a:tailEnd/>
          </a:ln>
        </p:spPr>
        <p:txBody>
          <a:bodyPr lIns="91429" tIns="45714" rIns="91429" bIns="45714">
            <a:spAutoFit/>
          </a:bodyPr>
          <a:lstStyle/>
          <a:p>
            <a:pPr algn="ctr"/>
            <a:r>
              <a:rPr lang="en-US" sz="1100" b="1">
                <a:solidFill>
                  <a:schemeClr val="bg1"/>
                </a:solidFill>
              </a:rPr>
              <a:t>Panic Selling/</a:t>
            </a:r>
          </a:p>
          <a:p>
            <a:pPr algn="ctr"/>
            <a:r>
              <a:rPr lang="en-US" sz="1100" b="1">
                <a:solidFill>
                  <a:schemeClr val="bg1"/>
                </a:solidFill>
              </a:rPr>
              <a:t>Flight to Quality</a:t>
            </a:r>
          </a:p>
        </p:txBody>
      </p:sp>
      <p:sp>
        <p:nvSpPr>
          <p:cNvPr id="151569" name="TextBox 30"/>
          <p:cNvSpPr txBox="1">
            <a:spLocks noChangeArrowheads="1"/>
          </p:cNvSpPr>
          <p:nvPr/>
        </p:nvSpPr>
        <p:spPr bwMode="auto">
          <a:xfrm>
            <a:off x="6364288" y="2230438"/>
            <a:ext cx="1506537" cy="430212"/>
          </a:xfrm>
          <a:prstGeom prst="rect">
            <a:avLst/>
          </a:prstGeom>
          <a:noFill/>
          <a:ln w="9525">
            <a:noFill/>
            <a:miter lim="800000"/>
            <a:headEnd/>
            <a:tailEnd/>
          </a:ln>
        </p:spPr>
        <p:txBody>
          <a:bodyPr lIns="91429" tIns="45714" rIns="91429" bIns="45714">
            <a:spAutoFit/>
          </a:bodyPr>
          <a:lstStyle/>
          <a:p>
            <a:pPr algn="ctr"/>
            <a:r>
              <a:rPr lang="en-US" sz="1100" b="1">
                <a:solidFill>
                  <a:schemeClr val="bg1"/>
                </a:solidFill>
              </a:rPr>
              <a:t>Other Assets</a:t>
            </a:r>
          </a:p>
          <a:p>
            <a:pPr algn="ctr"/>
            <a:r>
              <a:rPr lang="en-US" sz="1100" b="1">
                <a:solidFill>
                  <a:schemeClr val="bg1"/>
                </a:solidFill>
              </a:rPr>
              <a:t>Lose Value</a:t>
            </a:r>
          </a:p>
        </p:txBody>
      </p:sp>
      <p:cxnSp>
        <p:nvCxnSpPr>
          <p:cNvPr id="151570" name="Straight Arrow Connector 36"/>
          <p:cNvCxnSpPr>
            <a:cxnSpLocks noChangeShapeType="1"/>
          </p:cNvCxnSpPr>
          <p:nvPr/>
        </p:nvCxnSpPr>
        <p:spPr bwMode="auto">
          <a:xfrm rot="10800000">
            <a:off x="6837363" y="3219450"/>
            <a:ext cx="268287" cy="12700"/>
          </a:xfrm>
          <a:prstGeom prst="straightConnector1">
            <a:avLst/>
          </a:prstGeom>
          <a:noFill/>
          <a:ln w="25400" algn="ctr">
            <a:solidFill>
              <a:schemeClr val="tx1"/>
            </a:solidFill>
            <a:round/>
            <a:headEnd/>
            <a:tailEnd type="arrow" w="med" len="med"/>
          </a:ln>
        </p:spPr>
      </p:cxnSp>
      <p:cxnSp>
        <p:nvCxnSpPr>
          <p:cNvPr id="52" name="Straight Arrow Connector 51"/>
          <p:cNvCxnSpPr/>
          <p:nvPr/>
        </p:nvCxnSpPr>
        <p:spPr bwMode="auto">
          <a:xfrm rot="10800000">
            <a:off x="6888528" y="3353949"/>
            <a:ext cx="426539" cy="695"/>
          </a:xfrm>
          <a:prstGeom prst="straightConnector1">
            <a:avLst/>
          </a:prstGeom>
          <a:noFill/>
          <a:ln w="25400" cap="flat" cmpd="sng" algn="ctr">
            <a:solidFill>
              <a:schemeClr val="tx1"/>
            </a:solidFill>
            <a:prstDash val="solid"/>
            <a:round/>
            <a:headEnd type="none" w="med" len="med"/>
            <a:tailEnd type="arrow"/>
          </a:ln>
          <a:effectLst/>
          <a:scene3d>
            <a:camera prst="orthographicFront">
              <a:rot lat="5400000" lon="0" rev="0"/>
            </a:camera>
            <a:lightRig rig="threePt" dir="t"/>
          </a:scene3d>
        </p:spPr>
      </p:cxnSp>
      <p:sp>
        <p:nvSpPr>
          <p:cNvPr id="151572" name="Oval 61"/>
          <p:cNvSpPr>
            <a:spLocks noChangeAspect="1"/>
          </p:cNvSpPr>
          <p:nvPr/>
        </p:nvSpPr>
        <p:spPr bwMode="auto">
          <a:xfrm>
            <a:off x="5721350" y="2878138"/>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sp>
        <p:nvSpPr>
          <p:cNvPr id="151573" name="TextBox 62"/>
          <p:cNvSpPr txBox="1">
            <a:spLocks noChangeArrowheads="1"/>
          </p:cNvSpPr>
          <p:nvPr/>
        </p:nvSpPr>
        <p:spPr bwMode="auto">
          <a:xfrm>
            <a:off x="5691188" y="2981325"/>
            <a:ext cx="1182687" cy="600075"/>
          </a:xfrm>
          <a:prstGeom prst="rect">
            <a:avLst/>
          </a:prstGeom>
          <a:noFill/>
          <a:ln w="9525">
            <a:noFill/>
            <a:miter lim="800000"/>
            <a:headEnd/>
            <a:tailEnd/>
          </a:ln>
        </p:spPr>
        <p:txBody>
          <a:bodyPr lIns="91429" tIns="45714" rIns="91429" bIns="45714">
            <a:spAutoFit/>
          </a:bodyPr>
          <a:lstStyle/>
          <a:p>
            <a:pPr algn="ctr"/>
            <a:r>
              <a:rPr lang="en-US" sz="1100" b="1">
                <a:solidFill>
                  <a:schemeClr val="bg1"/>
                </a:solidFill>
              </a:rPr>
              <a:t>More</a:t>
            </a:r>
            <a:br>
              <a:rPr lang="en-US" sz="1100" b="1">
                <a:solidFill>
                  <a:schemeClr val="bg1"/>
                </a:solidFill>
              </a:rPr>
            </a:br>
            <a:r>
              <a:rPr lang="en-US" sz="1100" b="1">
                <a:solidFill>
                  <a:schemeClr val="bg1"/>
                </a:solidFill>
              </a:rPr>
              <a:t>Mark-to-Market</a:t>
            </a:r>
          </a:p>
          <a:p>
            <a:pPr algn="ctr"/>
            <a:r>
              <a:rPr lang="en-US" sz="1100" b="1">
                <a:solidFill>
                  <a:schemeClr val="bg1"/>
                </a:solidFill>
              </a:rPr>
              <a:t>Losses</a:t>
            </a:r>
          </a:p>
        </p:txBody>
      </p:sp>
      <p:sp>
        <p:nvSpPr>
          <p:cNvPr id="151574" name="Oval 63"/>
          <p:cNvSpPr>
            <a:spLocks noChangeAspect="1"/>
          </p:cNvSpPr>
          <p:nvPr/>
        </p:nvSpPr>
        <p:spPr bwMode="auto">
          <a:xfrm>
            <a:off x="2516188" y="2874963"/>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sp>
        <p:nvSpPr>
          <p:cNvPr id="151575" name="Oval 64"/>
          <p:cNvSpPr>
            <a:spLocks noChangeAspect="1"/>
          </p:cNvSpPr>
          <p:nvPr/>
        </p:nvSpPr>
        <p:spPr bwMode="auto">
          <a:xfrm>
            <a:off x="4006850" y="2874963"/>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100"/>
          </a:p>
        </p:txBody>
      </p:sp>
      <p:sp>
        <p:nvSpPr>
          <p:cNvPr id="151576" name="TextBox 67"/>
          <p:cNvSpPr txBox="1">
            <a:spLocks noChangeAspect="1"/>
          </p:cNvSpPr>
          <p:nvPr/>
        </p:nvSpPr>
        <p:spPr bwMode="auto">
          <a:xfrm>
            <a:off x="3905250" y="3055938"/>
            <a:ext cx="1327150" cy="476250"/>
          </a:xfrm>
          <a:prstGeom prst="rect">
            <a:avLst/>
          </a:prstGeom>
          <a:noFill/>
          <a:ln w="9525">
            <a:noFill/>
            <a:miter lim="800000"/>
            <a:headEnd/>
            <a:tailEnd/>
          </a:ln>
        </p:spPr>
        <p:txBody>
          <a:bodyPr lIns="91429" tIns="45714" rIns="91429" bIns="45714">
            <a:spAutoFit/>
          </a:bodyPr>
          <a:lstStyle/>
          <a:p>
            <a:pPr algn="ctr"/>
            <a:r>
              <a:rPr lang="en-US" sz="1200" b="1">
                <a:solidFill>
                  <a:schemeClr val="bg1"/>
                </a:solidFill>
              </a:rPr>
              <a:t>More </a:t>
            </a:r>
          </a:p>
          <a:p>
            <a:pPr algn="ctr"/>
            <a:r>
              <a:rPr lang="en-US" sz="1200" b="1">
                <a:solidFill>
                  <a:schemeClr val="bg1"/>
                </a:solidFill>
              </a:rPr>
              <a:t>Panic</a:t>
            </a:r>
          </a:p>
        </p:txBody>
      </p:sp>
      <p:sp>
        <p:nvSpPr>
          <p:cNvPr id="151577" name="TextBox 68"/>
          <p:cNvSpPr txBox="1">
            <a:spLocks noChangeArrowheads="1"/>
          </p:cNvSpPr>
          <p:nvPr/>
        </p:nvSpPr>
        <p:spPr bwMode="auto">
          <a:xfrm>
            <a:off x="2325688" y="3055938"/>
            <a:ext cx="1506537" cy="430212"/>
          </a:xfrm>
          <a:prstGeom prst="rect">
            <a:avLst/>
          </a:prstGeom>
          <a:noFill/>
          <a:ln w="9525">
            <a:noFill/>
            <a:miter lim="800000"/>
            <a:headEnd/>
            <a:tailEnd/>
          </a:ln>
        </p:spPr>
        <p:txBody>
          <a:bodyPr lIns="91429" tIns="45714" rIns="91429" bIns="45714">
            <a:spAutoFit/>
          </a:bodyPr>
          <a:lstStyle/>
          <a:p>
            <a:pPr algn="ctr"/>
            <a:r>
              <a:rPr lang="en-US" sz="1100" b="1">
                <a:solidFill>
                  <a:schemeClr val="bg1"/>
                </a:solidFill>
              </a:rPr>
              <a:t>Less Liquidity / </a:t>
            </a:r>
          </a:p>
          <a:p>
            <a:pPr algn="ctr"/>
            <a:r>
              <a:rPr lang="en-US" sz="1100" b="1">
                <a:solidFill>
                  <a:schemeClr val="bg1"/>
                </a:solidFill>
              </a:rPr>
              <a:t>Less Trading</a:t>
            </a:r>
          </a:p>
        </p:txBody>
      </p:sp>
      <p:cxnSp>
        <p:nvCxnSpPr>
          <p:cNvPr id="151578" name="Straight Arrow Connector 71"/>
          <p:cNvCxnSpPr>
            <a:cxnSpLocks noChangeShapeType="1"/>
            <a:stCxn id="151573" idx="1"/>
          </p:cNvCxnSpPr>
          <p:nvPr/>
        </p:nvCxnSpPr>
        <p:spPr bwMode="auto">
          <a:xfrm rot="10800000" flipH="1" flipV="1">
            <a:off x="5691188" y="3281363"/>
            <a:ext cx="733425" cy="758825"/>
          </a:xfrm>
          <a:prstGeom prst="straightConnector1">
            <a:avLst/>
          </a:prstGeom>
          <a:noFill/>
          <a:ln w="9525" algn="ctr">
            <a:noFill/>
            <a:round/>
            <a:headEnd/>
            <a:tailEnd type="arrow" w="med" len="med"/>
          </a:ln>
        </p:spPr>
      </p:cxnSp>
      <p:cxnSp>
        <p:nvCxnSpPr>
          <p:cNvPr id="151579" name="Straight Arrow Connector 81"/>
          <p:cNvCxnSpPr>
            <a:cxnSpLocks noChangeShapeType="1"/>
          </p:cNvCxnSpPr>
          <p:nvPr/>
        </p:nvCxnSpPr>
        <p:spPr bwMode="auto">
          <a:xfrm rot="10800000">
            <a:off x="5183188" y="3287713"/>
            <a:ext cx="495300" cy="4762"/>
          </a:xfrm>
          <a:prstGeom prst="straightConnector1">
            <a:avLst/>
          </a:prstGeom>
          <a:noFill/>
          <a:ln w="25400" algn="ctr">
            <a:solidFill>
              <a:schemeClr val="tx1"/>
            </a:solidFill>
            <a:round/>
            <a:headEnd/>
            <a:tailEnd type="arrow" w="med" len="med"/>
          </a:ln>
        </p:spPr>
      </p:cxnSp>
      <p:sp>
        <p:nvSpPr>
          <p:cNvPr id="151580" name="Oval 91"/>
          <p:cNvSpPr>
            <a:spLocks noChangeAspect="1"/>
          </p:cNvSpPr>
          <p:nvPr/>
        </p:nvSpPr>
        <p:spPr bwMode="auto">
          <a:xfrm>
            <a:off x="3455988" y="3702050"/>
            <a:ext cx="1123950" cy="804863"/>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100"/>
          </a:p>
        </p:txBody>
      </p:sp>
      <p:sp>
        <p:nvSpPr>
          <p:cNvPr id="151581" name="Oval 93"/>
          <p:cNvSpPr>
            <a:spLocks noChangeAspect="1"/>
          </p:cNvSpPr>
          <p:nvPr/>
        </p:nvSpPr>
        <p:spPr bwMode="auto">
          <a:xfrm>
            <a:off x="4870450" y="3776663"/>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cxnSp>
        <p:nvCxnSpPr>
          <p:cNvPr id="151582" name="Straight Arrow Connector 94"/>
          <p:cNvCxnSpPr>
            <a:cxnSpLocks noChangeShapeType="1"/>
          </p:cNvCxnSpPr>
          <p:nvPr/>
        </p:nvCxnSpPr>
        <p:spPr bwMode="auto">
          <a:xfrm>
            <a:off x="4314825" y="2424113"/>
            <a:ext cx="531813" cy="12700"/>
          </a:xfrm>
          <a:prstGeom prst="straightConnector1">
            <a:avLst/>
          </a:prstGeom>
          <a:noFill/>
          <a:ln w="28575" algn="ctr">
            <a:solidFill>
              <a:schemeClr val="tx1"/>
            </a:solidFill>
            <a:round/>
            <a:headEnd/>
            <a:tailEnd type="arrow" w="med" len="med"/>
          </a:ln>
        </p:spPr>
      </p:cxnSp>
      <p:cxnSp>
        <p:nvCxnSpPr>
          <p:cNvPr id="151583" name="Straight Arrow Connector 95"/>
          <p:cNvCxnSpPr>
            <a:cxnSpLocks noChangeShapeType="1"/>
          </p:cNvCxnSpPr>
          <p:nvPr/>
        </p:nvCxnSpPr>
        <p:spPr bwMode="auto">
          <a:xfrm>
            <a:off x="6007100" y="2427288"/>
            <a:ext cx="533400" cy="11112"/>
          </a:xfrm>
          <a:prstGeom prst="straightConnector1">
            <a:avLst/>
          </a:prstGeom>
          <a:noFill/>
          <a:ln w="28575" algn="ctr">
            <a:solidFill>
              <a:schemeClr val="tx1"/>
            </a:solidFill>
            <a:round/>
            <a:headEnd/>
            <a:tailEnd type="arrow" w="med" len="med"/>
          </a:ln>
        </p:spPr>
      </p:cxnSp>
      <p:sp>
        <p:nvSpPr>
          <p:cNvPr id="151584" name="TextBox 121"/>
          <p:cNvSpPr txBox="1">
            <a:spLocks noChangeArrowheads="1"/>
          </p:cNvSpPr>
          <p:nvPr/>
        </p:nvSpPr>
        <p:spPr bwMode="auto">
          <a:xfrm>
            <a:off x="3600450" y="3883025"/>
            <a:ext cx="815975" cy="460375"/>
          </a:xfrm>
          <a:prstGeom prst="rect">
            <a:avLst/>
          </a:prstGeom>
          <a:noFill/>
          <a:ln w="9525">
            <a:noFill/>
            <a:miter lim="800000"/>
            <a:headEnd/>
            <a:tailEnd/>
          </a:ln>
        </p:spPr>
        <p:txBody>
          <a:bodyPr lIns="91429" tIns="45714" rIns="91429" bIns="45714">
            <a:spAutoFit/>
          </a:bodyPr>
          <a:lstStyle/>
          <a:p>
            <a:pPr algn="ctr"/>
            <a:r>
              <a:rPr lang="en-US" sz="1200" b="1">
                <a:solidFill>
                  <a:schemeClr val="bg1"/>
                </a:solidFill>
              </a:rPr>
              <a:t>Wider Spreads</a:t>
            </a:r>
          </a:p>
        </p:txBody>
      </p:sp>
      <p:sp>
        <p:nvSpPr>
          <p:cNvPr id="151585" name="TextBox 122"/>
          <p:cNvSpPr txBox="1">
            <a:spLocks noChangeArrowheads="1"/>
          </p:cNvSpPr>
          <p:nvPr/>
        </p:nvSpPr>
        <p:spPr bwMode="auto">
          <a:xfrm>
            <a:off x="5024438" y="3921125"/>
            <a:ext cx="815975" cy="498475"/>
          </a:xfrm>
          <a:prstGeom prst="rect">
            <a:avLst/>
          </a:prstGeom>
          <a:noFill/>
          <a:ln w="9525">
            <a:noFill/>
            <a:miter lim="800000"/>
            <a:headEnd/>
            <a:tailEnd/>
          </a:ln>
        </p:spPr>
        <p:txBody>
          <a:bodyPr lIns="91429" tIns="45714" rIns="91429" bIns="45714">
            <a:spAutoFit/>
          </a:bodyPr>
          <a:lstStyle/>
          <a:p>
            <a:pPr algn="ctr" defTabSz="912813">
              <a:lnSpc>
                <a:spcPct val="80000"/>
              </a:lnSpc>
            </a:pPr>
            <a:r>
              <a:rPr lang="en-US" sz="1100" b="1">
                <a:solidFill>
                  <a:schemeClr val="bg1"/>
                </a:solidFill>
              </a:rPr>
              <a:t>Stock Values</a:t>
            </a:r>
          </a:p>
          <a:p>
            <a:pPr algn="ctr" defTabSz="912813">
              <a:lnSpc>
                <a:spcPct val="80000"/>
              </a:lnSpc>
            </a:pPr>
            <a:r>
              <a:rPr lang="en-US" sz="1100" b="1">
                <a:solidFill>
                  <a:schemeClr val="bg1"/>
                </a:solidFill>
              </a:rPr>
              <a:t>Plummet</a:t>
            </a:r>
          </a:p>
        </p:txBody>
      </p:sp>
      <p:sp>
        <p:nvSpPr>
          <p:cNvPr id="151586" name="Oval 123"/>
          <p:cNvSpPr>
            <a:spLocks noChangeAspect="1"/>
          </p:cNvSpPr>
          <p:nvPr/>
        </p:nvSpPr>
        <p:spPr bwMode="auto">
          <a:xfrm>
            <a:off x="4130675" y="4525963"/>
            <a:ext cx="1123950" cy="804862"/>
          </a:xfrm>
          <a:prstGeom prst="ellipse">
            <a:avLst/>
          </a:prstGeom>
          <a:solidFill>
            <a:srgbClr val="003366"/>
          </a:solidFill>
          <a:ln w="15875" algn="ctr">
            <a:solidFill>
              <a:schemeClr val="tx1"/>
            </a:solidFill>
            <a:round/>
            <a:headEnd/>
            <a:tailEnd/>
          </a:ln>
        </p:spPr>
        <p:txBody>
          <a:bodyPr lIns="91429" tIns="45714" rIns="91429" bIns="45714"/>
          <a:lstStyle/>
          <a:p>
            <a:pPr defTabSz="912813">
              <a:lnSpc>
                <a:spcPct val="80000"/>
              </a:lnSpc>
            </a:pPr>
            <a:endParaRPr lang="en-US" sz="1200"/>
          </a:p>
        </p:txBody>
      </p:sp>
      <p:cxnSp>
        <p:nvCxnSpPr>
          <p:cNvPr id="151587" name="Straight Arrow Connector 118"/>
          <p:cNvCxnSpPr>
            <a:cxnSpLocks noChangeShapeType="1"/>
          </p:cNvCxnSpPr>
          <p:nvPr/>
        </p:nvCxnSpPr>
        <p:spPr bwMode="auto">
          <a:xfrm rot="10800000">
            <a:off x="5246688" y="4889500"/>
            <a:ext cx="266700" cy="12700"/>
          </a:xfrm>
          <a:prstGeom prst="straightConnector1">
            <a:avLst/>
          </a:prstGeom>
          <a:noFill/>
          <a:ln w="25400" algn="ctr">
            <a:solidFill>
              <a:schemeClr val="tx1"/>
            </a:solidFill>
            <a:round/>
            <a:headEnd/>
            <a:tailEnd type="arrow" w="med" len="med"/>
          </a:ln>
        </p:spPr>
      </p:cxnSp>
      <p:sp>
        <p:nvSpPr>
          <p:cNvPr id="151588" name="TextBox 124"/>
          <p:cNvSpPr txBox="1">
            <a:spLocks noChangeArrowheads="1"/>
          </p:cNvSpPr>
          <p:nvPr/>
        </p:nvSpPr>
        <p:spPr bwMode="auto">
          <a:xfrm>
            <a:off x="4235450" y="4529138"/>
            <a:ext cx="914400" cy="769937"/>
          </a:xfrm>
          <a:prstGeom prst="rect">
            <a:avLst/>
          </a:prstGeom>
          <a:noFill/>
          <a:ln w="9525">
            <a:noFill/>
            <a:miter lim="800000"/>
            <a:headEnd/>
            <a:tailEnd/>
          </a:ln>
        </p:spPr>
        <p:txBody>
          <a:bodyPr lIns="91429" tIns="45714" rIns="91429" bIns="45714">
            <a:spAutoFit/>
          </a:bodyPr>
          <a:lstStyle/>
          <a:p>
            <a:pPr algn="ctr"/>
            <a:r>
              <a:rPr lang="en-US" sz="1100" b="1">
                <a:solidFill>
                  <a:schemeClr val="bg1"/>
                </a:solidFill>
              </a:rPr>
              <a:t>Raising Capital Becomes</a:t>
            </a:r>
          </a:p>
          <a:p>
            <a:pPr algn="ctr"/>
            <a:r>
              <a:rPr lang="en-US" sz="1100" b="1">
                <a:solidFill>
                  <a:schemeClr val="bg1"/>
                </a:solidFill>
              </a:rPr>
              <a:t>Impossible</a:t>
            </a:r>
          </a:p>
        </p:txBody>
      </p:sp>
      <p:sp>
        <p:nvSpPr>
          <p:cNvPr id="151589" name="TextBox 125"/>
          <p:cNvSpPr txBox="1">
            <a:spLocks noChangeArrowheads="1"/>
          </p:cNvSpPr>
          <p:nvPr/>
        </p:nvSpPr>
        <p:spPr bwMode="auto">
          <a:xfrm>
            <a:off x="2492375" y="5862638"/>
            <a:ext cx="4503738" cy="522287"/>
          </a:xfrm>
          <a:prstGeom prst="rect">
            <a:avLst/>
          </a:prstGeom>
          <a:noFill/>
          <a:ln w="9525">
            <a:noFill/>
            <a:miter lim="800000"/>
            <a:headEnd/>
            <a:tailEnd/>
          </a:ln>
        </p:spPr>
        <p:txBody>
          <a:bodyPr lIns="91429" tIns="45714" rIns="91429" bIns="45714">
            <a:spAutoFit/>
          </a:bodyPr>
          <a:lstStyle/>
          <a:p>
            <a:pPr algn="ctr"/>
            <a:r>
              <a:rPr lang="en-US" sz="1400" b="1"/>
              <a:t>Eventually the Least Liquid Players are </a:t>
            </a:r>
          </a:p>
          <a:p>
            <a:pPr algn="ctr"/>
            <a:r>
              <a:rPr lang="en-US" sz="1400" b="1"/>
              <a:t>Forced Out of Business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kern="1200" dirty="0" smtClean="0">
                <a:solidFill>
                  <a:schemeClr val="accent6">
                    <a:lumMod val="75000"/>
                  </a:schemeClr>
                </a:solidFill>
              </a:rPr>
              <a:t>Corporate Yield Spreads have been Volatile</a:t>
            </a:r>
            <a:endParaRPr lang="en-US" kern="1200" dirty="0">
              <a:solidFill>
                <a:schemeClr val="accent6">
                  <a:lumMod val="75000"/>
                </a:schemeClr>
              </a:solidFill>
            </a:endParaRPr>
          </a:p>
        </p:txBody>
      </p:sp>
      <p:sp>
        <p:nvSpPr>
          <p:cNvPr id="153602" name="Text Box 9"/>
          <p:cNvSpPr txBox="1">
            <a:spLocks noChangeArrowheads="1"/>
          </p:cNvSpPr>
          <p:nvPr/>
        </p:nvSpPr>
        <p:spPr bwMode="auto">
          <a:xfrm>
            <a:off x="1385888" y="5849938"/>
            <a:ext cx="4779962" cy="258762"/>
          </a:xfrm>
          <a:prstGeom prst="rect">
            <a:avLst/>
          </a:prstGeom>
          <a:noFill/>
          <a:ln w="9525">
            <a:noFill/>
            <a:miter lim="800000"/>
            <a:headEnd/>
            <a:tailEnd/>
          </a:ln>
        </p:spPr>
        <p:txBody>
          <a:bodyPr lIns="91429" tIns="45714" rIns="91429" bIns="45714">
            <a:spAutoFit/>
          </a:bodyPr>
          <a:lstStyle/>
          <a:p>
            <a:pPr>
              <a:lnSpc>
                <a:spcPct val="120000"/>
              </a:lnSpc>
              <a:spcBef>
                <a:spcPct val="50000"/>
              </a:spcBef>
            </a:pPr>
            <a:r>
              <a:rPr lang="en-US" sz="900" i="1"/>
              <a:t>Source: Merrill Lynch U.S. Treasury and AAA-A Corporate Master Indices</a:t>
            </a:r>
            <a:endParaRPr lang="en-US" sz="900" i="1">
              <a:latin typeface="Book Antiqua" pitchFamily="18" charset="0"/>
            </a:endParaRPr>
          </a:p>
        </p:txBody>
      </p:sp>
      <p:pic>
        <p:nvPicPr>
          <p:cNvPr id="153603" name="Picture 2"/>
          <p:cNvPicPr>
            <a:picLocks noChangeAspect="1" noChangeArrowheads="1"/>
          </p:cNvPicPr>
          <p:nvPr/>
        </p:nvPicPr>
        <p:blipFill>
          <a:blip r:embed="rId2"/>
          <a:srcRect/>
          <a:stretch>
            <a:fillRect/>
          </a:stretch>
        </p:blipFill>
        <p:spPr bwMode="auto">
          <a:xfrm>
            <a:off x="768350" y="2209800"/>
            <a:ext cx="7607300" cy="3840163"/>
          </a:xfrm>
          <a:prstGeom prst="rect">
            <a:avLst/>
          </a:prstGeom>
          <a:noFill/>
          <a:ln w="9525">
            <a:noFill/>
            <a:miter lim="800000"/>
            <a:headEnd/>
            <a:tailEnd/>
          </a:ln>
        </p:spPr>
      </p:pic>
      <p:sp>
        <p:nvSpPr>
          <p:cNvPr id="153604" name="TextBox 4"/>
          <p:cNvSpPr txBox="1">
            <a:spLocks noChangeArrowheads="1"/>
          </p:cNvSpPr>
          <p:nvPr/>
        </p:nvSpPr>
        <p:spPr bwMode="auto">
          <a:xfrm>
            <a:off x="1219200" y="1524000"/>
            <a:ext cx="6400800" cy="369888"/>
          </a:xfrm>
          <a:prstGeom prst="rect">
            <a:avLst/>
          </a:prstGeom>
          <a:noFill/>
          <a:ln w="9525">
            <a:noFill/>
            <a:miter lim="800000"/>
            <a:headEnd/>
            <a:tailEnd/>
          </a:ln>
        </p:spPr>
        <p:txBody>
          <a:bodyPr>
            <a:spAutoFit/>
          </a:bodyPr>
          <a:lstStyle/>
          <a:p>
            <a:r>
              <a:rPr lang="en-US" sz="1800">
                <a:solidFill>
                  <a:schemeClr val="accent2"/>
                </a:solidFill>
              </a:rPr>
              <a:t>Corporate spreads are still well above historic averages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3"/>
          <p:cNvPicPr>
            <a:picLocks noChangeAspect="1" noChangeArrowheads="1"/>
          </p:cNvPicPr>
          <p:nvPr/>
        </p:nvPicPr>
        <p:blipFill>
          <a:blip r:embed="rId2"/>
          <a:srcRect/>
          <a:stretch>
            <a:fillRect/>
          </a:stretch>
        </p:blipFill>
        <p:spPr bwMode="auto">
          <a:xfrm>
            <a:off x="1235075" y="2590800"/>
            <a:ext cx="6673850" cy="3657600"/>
          </a:xfrm>
          <a:prstGeom prst="rect">
            <a:avLst/>
          </a:prstGeom>
          <a:noFill/>
          <a:ln w="9525">
            <a:noFill/>
            <a:miter lim="800000"/>
            <a:headEnd/>
            <a:tailEnd/>
          </a:ln>
        </p:spPr>
      </p:pic>
      <p:sp>
        <p:nvSpPr>
          <p:cNvPr id="4" name="Title 3"/>
          <p:cNvSpPr>
            <a:spLocks noGrp="1"/>
          </p:cNvSpPr>
          <p:nvPr>
            <p:ph type="title"/>
          </p:nvPr>
        </p:nvSpPr>
        <p:spPr>
          <a:xfrm>
            <a:off x="1195388" y="685800"/>
            <a:ext cx="7567612" cy="838200"/>
          </a:xfrm>
        </p:spPr>
        <p:txBody>
          <a:bodyPr/>
          <a:lstStyle/>
          <a:p>
            <a:pPr defTabSz="914608" eaLnBrk="1" hangingPunct="1">
              <a:defRPr/>
            </a:pPr>
            <a:r>
              <a:rPr lang="en-US" kern="1200" dirty="0" smtClean="0">
                <a:solidFill>
                  <a:schemeClr val="accent6">
                    <a:lumMod val="75000"/>
                  </a:schemeClr>
                </a:solidFill>
              </a:rPr>
              <a:t>Federal Agency Yield Spreads Peaked Last Year</a:t>
            </a:r>
            <a:endParaRPr lang="en-US" kern="1200" dirty="0">
              <a:solidFill>
                <a:schemeClr val="accent6">
                  <a:lumMod val="75000"/>
                </a:schemeClr>
              </a:solidFill>
            </a:endParaRPr>
          </a:p>
        </p:txBody>
      </p:sp>
      <p:sp>
        <p:nvSpPr>
          <p:cNvPr id="156675" name="Content Placeholder 5"/>
          <p:cNvSpPr>
            <a:spLocks noGrp="1"/>
          </p:cNvSpPr>
          <p:nvPr>
            <p:ph idx="1"/>
          </p:nvPr>
        </p:nvSpPr>
        <p:spPr>
          <a:xfrm>
            <a:off x="1316038" y="1524000"/>
            <a:ext cx="7204075" cy="4381500"/>
          </a:xfrm>
        </p:spPr>
        <p:txBody>
          <a:bodyPr/>
          <a:lstStyle/>
          <a:p>
            <a:pPr eaLnBrk="1" hangingPunct="1">
              <a:defRPr/>
            </a:pPr>
            <a:r>
              <a:rPr lang="en-US" kern="1200" dirty="0" smtClean="0">
                <a:solidFill>
                  <a:schemeClr val="accent2"/>
                </a:solidFill>
              </a:rPr>
              <a:t>Spreads between 2-year Federal Agency and 2-year U.S. Treasury securities reached a record high of 2.06% at the end of November, but have fallen precipitously since</a:t>
            </a:r>
          </a:p>
        </p:txBody>
      </p:sp>
      <p:sp>
        <p:nvSpPr>
          <p:cNvPr id="154628" name="TextBox 6"/>
          <p:cNvSpPr txBox="1">
            <a:spLocks noChangeArrowheads="1"/>
          </p:cNvSpPr>
          <p:nvPr/>
        </p:nvSpPr>
        <p:spPr bwMode="auto">
          <a:xfrm>
            <a:off x="4876800" y="3733800"/>
            <a:ext cx="1524000" cy="307975"/>
          </a:xfrm>
          <a:prstGeom prst="rect">
            <a:avLst/>
          </a:prstGeom>
          <a:noFill/>
          <a:ln w="9525">
            <a:solidFill>
              <a:schemeClr val="tx1"/>
            </a:solidFill>
            <a:miter lim="800000"/>
            <a:headEnd/>
            <a:tailEnd/>
          </a:ln>
        </p:spPr>
        <p:txBody>
          <a:bodyPr>
            <a:spAutoFit/>
          </a:bodyPr>
          <a:lstStyle/>
          <a:p>
            <a:pPr algn="ctr"/>
            <a:r>
              <a:rPr lang="en-US" sz="1400"/>
              <a:t>Bailout</a:t>
            </a:r>
          </a:p>
        </p:txBody>
      </p:sp>
      <p:cxnSp>
        <p:nvCxnSpPr>
          <p:cNvPr id="154629" name="Straight Arrow Connector 8"/>
          <p:cNvCxnSpPr>
            <a:cxnSpLocks noChangeShapeType="1"/>
          </p:cNvCxnSpPr>
          <p:nvPr/>
        </p:nvCxnSpPr>
        <p:spPr bwMode="auto">
          <a:xfrm rot="16200000" flipH="1">
            <a:off x="5659438" y="4322762"/>
            <a:ext cx="381000" cy="117475"/>
          </a:xfrm>
          <a:prstGeom prst="straightConnector1">
            <a:avLst/>
          </a:prstGeom>
          <a:noFill/>
          <a:ln w="19050" algn="ctr">
            <a:solidFill>
              <a:schemeClr val="tx1"/>
            </a:solidFill>
            <a:round/>
            <a:headEnd/>
            <a:tailEnd type="arrow" w="med" len="med"/>
          </a:ln>
        </p:spPr>
      </p:cxnSp>
      <p:sp>
        <p:nvSpPr>
          <p:cNvPr id="154630" name="TextBox 7"/>
          <p:cNvSpPr txBox="1">
            <a:spLocks noChangeArrowheads="1"/>
          </p:cNvSpPr>
          <p:nvPr/>
        </p:nvSpPr>
        <p:spPr bwMode="auto">
          <a:xfrm>
            <a:off x="2362200" y="4191000"/>
            <a:ext cx="2895600" cy="307975"/>
          </a:xfrm>
          <a:prstGeom prst="rect">
            <a:avLst/>
          </a:prstGeom>
          <a:noFill/>
          <a:ln w="9525">
            <a:solidFill>
              <a:schemeClr val="tx1"/>
            </a:solidFill>
            <a:miter lim="800000"/>
            <a:headEnd/>
            <a:tailEnd/>
          </a:ln>
        </p:spPr>
        <p:txBody>
          <a:bodyPr>
            <a:spAutoFit/>
          </a:bodyPr>
          <a:lstStyle/>
          <a:p>
            <a:r>
              <a:rPr lang="en-US" sz="1400"/>
              <a:t>10 Year Average Spread 0.35%</a:t>
            </a:r>
            <a:endParaRPr lang="en-US" sz="1800"/>
          </a:p>
        </p:txBody>
      </p:sp>
      <p:cxnSp>
        <p:nvCxnSpPr>
          <p:cNvPr id="154631" name="Straight Arrow Connector 10"/>
          <p:cNvCxnSpPr>
            <a:cxnSpLocks noChangeShapeType="1"/>
            <a:stCxn id="154630" idx="2"/>
          </p:cNvCxnSpPr>
          <p:nvPr/>
        </p:nvCxnSpPr>
        <p:spPr bwMode="auto">
          <a:xfrm rot="16200000" flipH="1">
            <a:off x="3811587" y="4497388"/>
            <a:ext cx="682625" cy="685800"/>
          </a:xfrm>
          <a:prstGeom prst="straightConnector1">
            <a:avLst/>
          </a:prstGeom>
          <a:noFill/>
          <a:ln w="1905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a:xfrm>
            <a:off x="1177925" y="673100"/>
            <a:ext cx="7350125" cy="836613"/>
          </a:xfrm>
        </p:spPr>
        <p:txBody>
          <a:bodyPr/>
          <a:lstStyle/>
          <a:p>
            <a:r>
              <a:rPr lang="en-US" smtClean="0"/>
              <a:t>Investment Process</a:t>
            </a:r>
          </a:p>
        </p:txBody>
      </p:sp>
      <p:sp>
        <p:nvSpPr>
          <p:cNvPr id="124930" name="Rectangle 3"/>
          <p:cNvSpPr>
            <a:spLocks noChangeArrowheads="1"/>
          </p:cNvSpPr>
          <p:nvPr/>
        </p:nvSpPr>
        <p:spPr bwMode="auto">
          <a:xfrm>
            <a:off x="1976438" y="11379200"/>
            <a:ext cx="141287" cy="20638"/>
          </a:xfrm>
          <a:prstGeom prst="rect">
            <a:avLst/>
          </a:prstGeom>
          <a:solidFill>
            <a:srgbClr val="000000"/>
          </a:solidFill>
          <a:ln w="9525">
            <a:noFill/>
            <a:miter lim="800000"/>
            <a:headEnd/>
            <a:tailEnd/>
          </a:ln>
        </p:spPr>
        <p:txBody>
          <a:bodyPr/>
          <a:lstStyle/>
          <a:p>
            <a:endParaRPr lang="en-US"/>
          </a:p>
        </p:txBody>
      </p:sp>
      <p:sp>
        <p:nvSpPr>
          <p:cNvPr id="124931" name="Rectangle 4"/>
          <p:cNvSpPr>
            <a:spLocks noChangeArrowheads="1"/>
          </p:cNvSpPr>
          <p:nvPr/>
        </p:nvSpPr>
        <p:spPr bwMode="auto">
          <a:xfrm>
            <a:off x="2197100" y="11379200"/>
            <a:ext cx="139700" cy="20638"/>
          </a:xfrm>
          <a:prstGeom prst="rect">
            <a:avLst/>
          </a:prstGeom>
          <a:solidFill>
            <a:srgbClr val="000000"/>
          </a:solidFill>
          <a:ln w="9525">
            <a:noFill/>
            <a:miter lim="800000"/>
            <a:headEnd/>
            <a:tailEnd/>
          </a:ln>
        </p:spPr>
        <p:txBody>
          <a:bodyPr/>
          <a:lstStyle/>
          <a:p>
            <a:endParaRPr lang="en-US"/>
          </a:p>
        </p:txBody>
      </p:sp>
      <p:sp>
        <p:nvSpPr>
          <p:cNvPr id="124932" name="Line 5"/>
          <p:cNvSpPr>
            <a:spLocks noChangeShapeType="1"/>
          </p:cNvSpPr>
          <p:nvPr/>
        </p:nvSpPr>
        <p:spPr bwMode="auto">
          <a:xfrm>
            <a:off x="1987550" y="11388725"/>
            <a:ext cx="401638" cy="1588"/>
          </a:xfrm>
          <a:prstGeom prst="line">
            <a:avLst/>
          </a:prstGeom>
          <a:noFill/>
          <a:ln w="22225">
            <a:solidFill>
              <a:srgbClr val="969696"/>
            </a:solidFill>
            <a:round/>
            <a:headEnd/>
            <a:tailEnd/>
          </a:ln>
        </p:spPr>
        <p:txBody>
          <a:bodyPr/>
          <a:lstStyle/>
          <a:p>
            <a:endParaRPr lang="en-US"/>
          </a:p>
        </p:txBody>
      </p:sp>
      <p:sp>
        <p:nvSpPr>
          <p:cNvPr id="124933" name="AutoShape 6"/>
          <p:cNvSpPr>
            <a:spLocks noChangeArrowheads="1"/>
          </p:cNvSpPr>
          <p:nvPr/>
        </p:nvSpPr>
        <p:spPr bwMode="auto">
          <a:xfrm>
            <a:off x="1177925" y="1479550"/>
            <a:ext cx="1592263" cy="873125"/>
          </a:xfrm>
          <a:prstGeom prst="chevron">
            <a:avLst>
              <a:gd name="adj" fmla="val 41446"/>
            </a:avLst>
          </a:prstGeom>
          <a:solidFill>
            <a:srgbClr val="808080"/>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          Investment </a:t>
            </a:r>
          </a:p>
          <a:p>
            <a:pPr algn="ctr" defTabSz="820738" eaLnBrk="0" hangingPunct="0"/>
            <a:r>
              <a:rPr lang="en-US" sz="1200" b="1">
                <a:solidFill>
                  <a:schemeClr val="bg1"/>
                </a:solidFill>
              </a:rPr>
              <a:t>Policy</a:t>
            </a:r>
            <a:endParaRPr lang="en-US" sz="700">
              <a:latin typeface="Times New Roman" pitchFamily="18" charset="0"/>
            </a:endParaRPr>
          </a:p>
        </p:txBody>
      </p:sp>
      <p:sp>
        <p:nvSpPr>
          <p:cNvPr id="124934" name="AutoShape 7"/>
          <p:cNvSpPr>
            <a:spLocks noChangeArrowheads="1"/>
          </p:cNvSpPr>
          <p:nvPr/>
        </p:nvSpPr>
        <p:spPr bwMode="auto">
          <a:xfrm>
            <a:off x="2493963" y="1479550"/>
            <a:ext cx="1454150" cy="873125"/>
          </a:xfrm>
          <a:prstGeom prst="chevron">
            <a:avLst>
              <a:gd name="adj" fmla="val 41636"/>
            </a:avLst>
          </a:prstGeom>
          <a:solidFill>
            <a:srgbClr val="000080"/>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       </a:t>
            </a:r>
          </a:p>
          <a:p>
            <a:pPr algn="ctr" defTabSz="820738" eaLnBrk="0" hangingPunct="0"/>
            <a:r>
              <a:rPr lang="en-US" sz="1200" b="1">
                <a:solidFill>
                  <a:schemeClr val="bg1"/>
                </a:solidFill>
              </a:rPr>
              <a:t>     Strategic  </a:t>
            </a:r>
          </a:p>
          <a:p>
            <a:pPr algn="ctr" defTabSz="820738" eaLnBrk="0" hangingPunct="0"/>
            <a:r>
              <a:rPr lang="en-US" sz="1200" b="1">
                <a:solidFill>
                  <a:schemeClr val="bg1"/>
                </a:solidFill>
              </a:rPr>
              <a:t>          Management </a:t>
            </a:r>
          </a:p>
          <a:p>
            <a:pPr algn="ctr" defTabSz="820738" eaLnBrk="0" hangingPunct="0"/>
            <a:r>
              <a:rPr lang="en-US" sz="1200" b="1">
                <a:solidFill>
                  <a:schemeClr val="bg1"/>
                </a:solidFill>
              </a:rPr>
              <a:t>         </a:t>
            </a:r>
            <a:endParaRPr lang="en-US" sz="2200">
              <a:latin typeface="Times New Roman" pitchFamily="18" charset="0"/>
            </a:endParaRPr>
          </a:p>
        </p:txBody>
      </p:sp>
      <p:sp>
        <p:nvSpPr>
          <p:cNvPr id="124935" name="AutoShape 8"/>
          <p:cNvSpPr>
            <a:spLocks noChangeArrowheads="1"/>
          </p:cNvSpPr>
          <p:nvPr/>
        </p:nvSpPr>
        <p:spPr bwMode="auto">
          <a:xfrm>
            <a:off x="3671888" y="1479550"/>
            <a:ext cx="1524000" cy="873125"/>
          </a:xfrm>
          <a:prstGeom prst="chevron">
            <a:avLst>
              <a:gd name="adj" fmla="val 43636"/>
            </a:avLst>
          </a:prstGeom>
          <a:solidFill>
            <a:schemeClr val="bg2"/>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Credit</a:t>
            </a:r>
          </a:p>
          <a:p>
            <a:pPr algn="ctr" defTabSz="820738" eaLnBrk="0" hangingPunct="0"/>
            <a:r>
              <a:rPr lang="en-US" sz="1200" b="1">
                <a:solidFill>
                  <a:schemeClr val="bg1"/>
                </a:solidFill>
              </a:rPr>
              <a:t>     Analysis </a:t>
            </a:r>
            <a:endParaRPr lang="en-US" sz="2200">
              <a:solidFill>
                <a:schemeClr val="bg1"/>
              </a:solidFill>
              <a:latin typeface="Times New Roman" pitchFamily="18" charset="0"/>
            </a:endParaRPr>
          </a:p>
        </p:txBody>
      </p:sp>
      <p:sp>
        <p:nvSpPr>
          <p:cNvPr id="124936" name="AutoShape 9"/>
          <p:cNvSpPr>
            <a:spLocks noChangeArrowheads="1"/>
          </p:cNvSpPr>
          <p:nvPr/>
        </p:nvSpPr>
        <p:spPr bwMode="auto">
          <a:xfrm>
            <a:off x="4918075" y="1479550"/>
            <a:ext cx="1524000" cy="873125"/>
          </a:xfrm>
          <a:prstGeom prst="chevron">
            <a:avLst>
              <a:gd name="adj" fmla="val 43636"/>
            </a:avLst>
          </a:prstGeom>
          <a:solidFill>
            <a:srgbClr val="000080"/>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    Portfolio</a:t>
            </a:r>
          </a:p>
          <a:p>
            <a:pPr algn="ctr" defTabSz="820738" eaLnBrk="0" hangingPunct="0"/>
            <a:r>
              <a:rPr lang="en-US" sz="1200" b="1">
                <a:solidFill>
                  <a:schemeClr val="bg1"/>
                </a:solidFill>
              </a:rPr>
              <a:t>          Management</a:t>
            </a:r>
            <a:endParaRPr lang="en-US" sz="2200">
              <a:latin typeface="Times New Roman" pitchFamily="18" charset="0"/>
            </a:endParaRPr>
          </a:p>
        </p:txBody>
      </p:sp>
      <p:sp>
        <p:nvSpPr>
          <p:cNvPr id="124937" name="AutoShape 10"/>
          <p:cNvSpPr>
            <a:spLocks noChangeArrowheads="1"/>
          </p:cNvSpPr>
          <p:nvPr/>
        </p:nvSpPr>
        <p:spPr bwMode="auto">
          <a:xfrm>
            <a:off x="6165850" y="1479550"/>
            <a:ext cx="1592263" cy="873125"/>
          </a:xfrm>
          <a:prstGeom prst="chevron">
            <a:avLst>
              <a:gd name="adj" fmla="val 45591"/>
            </a:avLst>
          </a:prstGeom>
          <a:solidFill>
            <a:srgbClr val="808080"/>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            Implementation</a:t>
            </a:r>
          </a:p>
        </p:txBody>
      </p:sp>
      <p:sp>
        <p:nvSpPr>
          <p:cNvPr id="124938" name="AutoShape 11"/>
          <p:cNvSpPr>
            <a:spLocks noChangeArrowheads="1"/>
          </p:cNvSpPr>
          <p:nvPr/>
        </p:nvSpPr>
        <p:spPr bwMode="auto">
          <a:xfrm>
            <a:off x="7481888" y="1479550"/>
            <a:ext cx="1524000" cy="873125"/>
          </a:xfrm>
          <a:prstGeom prst="chevron">
            <a:avLst>
              <a:gd name="adj" fmla="val 43636"/>
            </a:avLst>
          </a:prstGeom>
          <a:solidFill>
            <a:srgbClr val="000080"/>
          </a:solidFill>
          <a:ln w="9525">
            <a:solidFill>
              <a:schemeClr val="tx1"/>
            </a:solidFill>
            <a:miter lim="800000"/>
            <a:headEnd/>
            <a:tailEnd/>
          </a:ln>
        </p:spPr>
        <p:txBody>
          <a:bodyPr wrap="none" lIns="82048" tIns="41025" rIns="82048" bIns="41025" anchor="ctr"/>
          <a:lstStyle/>
          <a:p>
            <a:pPr algn="ctr" defTabSz="820738" eaLnBrk="0" hangingPunct="0"/>
            <a:r>
              <a:rPr lang="en-US" sz="1200" b="1">
                <a:solidFill>
                  <a:schemeClr val="bg1"/>
                </a:solidFill>
              </a:rPr>
              <a:t>     </a:t>
            </a:r>
          </a:p>
          <a:p>
            <a:pPr algn="ctr" defTabSz="820738" eaLnBrk="0" hangingPunct="0"/>
            <a:r>
              <a:rPr lang="en-US" sz="1100" b="1">
                <a:solidFill>
                  <a:schemeClr val="bg1"/>
                </a:solidFill>
              </a:rPr>
              <a:t>    Execution </a:t>
            </a:r>
          </a:p>
          <a:p>
            <a:pPr algn="ctr" defTabSz="820738" eaLnBrk="0" hangingPunct="0"/>
            <a:r>
              <a:rPr lang="en-US" sz="1100" b="1">
                <a:solidFill>
                  <a:schemeClr val="bg1"/>
                </a:solidFill>
              </a:rPr>
              <a:t>and</a:t>
            </a:r>
          </a:p>
          <a:p>
            <a:pPr algn="ctr" defTabSz="820738" eaLnBrk="0" hangingPunct="0"/>
            <a:r>
              <a:rPr lang="en-US" sz="1200" b="1">
                <a:solidFill>
                  <a:schemeClr val="bg1"/>
                </a:solidFill>
              </a:rPr>
              <a:t>      </a:t>
            </a:r>
            <a:r>
              <a:rPr lang="en-US" sz="1100" b="1">
                <a:solidFill>
                  <a:schemeClr val="bg1"/>
                </a:solidFill>
              </a:rPr>
              <a:t>Documentation</a:t>
            </a:r>
            <a:endParaRPr lang="en-US" sz="1200" b="1">
              <a:solidFill>
                <a:schemeClr val="bg1"/>
              </a:solidFill>
            </a:endParaRPr>
          </a:p>
          <a:p>
            <a:pPr algn="ctr" defTabSz="820738" eaLnBrk="0" hangingPunct="0"/>
            <a:endParaRPr lang="en-US" sz="1200" b="1">
              <a:solidFill>
                <a:schemeClr val="bg1"/>
              </a:solidFill>
            </a:endParaRPr>
          </a:p>
        </p:txBody>
      </p:sp>
      <p:sp>
        <p:nvSpPr>
          <p:cNvPr id="124939" name="Text Box 12"/>
          <p:cNvSpPr txBox="1">
            <a:spLocks noChangeArrowheads="1"/>
          </p:cNvSpPr>
          <p:nvPr/>
        </p:nvSpPr>
        <p:spPr bwMode="auto">
          <a:xfrm>
            <a:off x="1177925" y="2622550"/>
            <a:ext cx="1246188" cy="215900"/>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endParaRPr lang="en-US" sz="900">
              <a:latin typeface="Times New Roman" pitchFamily="18" charset="0"/>
            </a:endParaRPr>
          </a:p>
        </p:txBody>
      </p:sp>
      <p:sp>
        <p:nvSpPr>
          <p:cNvPr id="124940" name="Text Box 13"/>
          <p:cNvSpPr txBox="1">
            <a:spLocks noChangeArrowheads="1"/>
          </p:cNvSpPr>
          <p:nvPr/>
        </p:nvSpPr>
        <p:spPr bwMode="auto">
          <a:xfrm>
            <a:off x="2424113" y="2352675"/>
            <a:ext cx="1247775" cy="3427413"/>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1000"/>
              <a:t>The County Treasurer, County investment team and its advisors develop an overall investment strategy.</a:t>
            </a:r>
          </a:p>
          <a:p>
            <a:pPr algn="ctr" defTabSz="820738" eaLnBrk="0" hangingPunct="0">
              <a:lnSpc>
                <a:spcPct val="90000"/>
              </a:lnSpc>
              <a:spcBef>
                <a:spcPct val="50000"/>
              </a:spcBef>
              <a:buFontTx/>
              <a:buChar char="•"/>
            </a:pPr>
            <a:r>
              <a:rPr lang="en-US" sz="1000"/>
              <a:t>Cash Flows</a:t>
            </a:r>
            <a:r>
              <a:rPr lang="en-US" sz="1300"/>
              <a:t> </a:t>
            </a:r>
          </a:p>
          <a:p>
            <a:pPr algn="ctr" defTabSz="820738" eaLnBrk="0" hangingPunct="0">
              <a:lnSpc>
                <a:spcPct val="90000"/>
              </a:lnSpc>
              <a:spcBef>
                <a:spcPct val="50000"/>
              </a:spcBef>
              <a:buFontTx/>
              <a:buChar char="•"/>
            </a:pPr>
            <a:r>
              <a:rPr lang="en-US" sz="1000"/>
              <a:t>Target Duration</a:t>
            </a:r>
          </a:p>
          <a:p>
            <a:pPr algn="ctr" defTabSz="820738" eaLnBrk="0" hangingPunct="0">
              <a:lnSpc>
                <a:spcPct val="90000"/>
              </a:lnSpc>
              <a:spcBef>
                <a:spcPct val="50000"/>
              </a:spcBef>
              <a:buFontTx/>
              <a:buChar char="•"/>
            </a:pPr>
            <a:r>
              <a:rPr lang="en-US" sz="1000"/>
              <a:t> Laddered             Maturities</a:t>
            </a:r>
          </a:p>
          <a:p>
            <a:pPr algn="ctr" defTabSz="820738" eaLnBrk="0" hangingPunct="0">
              <a:lnSpc>
                <a:spcPct val="90000"/>
              </a:lnSpc>
              <a:spcBef>
                <a:spcPct val="50000"/>
              </a:spcBef>
            </a:pPr>
            <a:r>
              <a:rPr lang="en-US" sz="1000"/>
              <a:t>The Outside Advisor verifies that the trades included in their overall strategy would be in compliance with the Investment Policy. </a:t>
            </a:r>
          </a:p>
          <a:p>
            <a:pPr algn="ctr" defTabSz="820738" eaLnBrk="0" hangingPunct="0">
              <a:spcBef>
                <a:spcPct val="50000"/>
              </a:spcBef>
            </a:pPr>
            <a:endParaRPr lang="en-US" sz="1000"/>
          </a:p>
        </p:txBody>
      </p:sp>
      <p:sp>
        <p:nvSpPr>
          <p:cNvPr id="124941" name="Text Box 14"/>
          <p:cNvSpPr txBox="1">
            <a:spLocks noChangeArrowheads="1"/>
          </p:cNvSpPr>
          <p:nvPr/>
        </p:nvSpPr>
        <p:spPr bwMode="auto">
          <a:xfrm>
            <a:off x="3657600" y="2362200"/>
            <a:ext cx="1177925" cy="3740150"/>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1000">
                <a:solidFill>
                  <a:srgbClr val="006600"/>
                </a:solidFill>
              </a:rPr>
              <a:t>A credit analyst researches and monitors issuers on the County’s pre-approved list.  The County Treasurer approves all changes to the pre-approved list.  The investment team can only purchase securities issued by entities on the pre-approved issuer list.  The Bloomberg system includes “filters” so that only these issuers are displayed on the inventory screen.</a:t>
            </a:r>
          </a:p>
        </p:txBody>
      </p:sp>
      <p:sp>
        <p:nvSpPr>
          <p:cNvPr id="124942" name="Text Box 15"/>
          <p:cNvSpPr txBox="1">
            <a:spLocks noChangeArrowheads="1"/>
          </p:cNvSpPr>
          <p:nvPr/>
        </p:nvSpPr>
        <p:spPr bwMode="auto">
          <a:xfrm>
            <a:off x="4641850" y="2352675"/>
            <a:ext cx="1384300" cy="4135438"/>
          </a:xfrm>
          <a:prstGeom prst="rect">
            <a:avLst/>
          </a:prstGeom>
          <a:noFill/>
          <a:ln w="9525">
            <a:noFill/>
            <a:miter lim="800000"/>
            <a:headEnd/>
            <a:tailEnd/>
          </a:ln>
        </p:spPr>
        <p:txBody>
          <a:bodyPr lIns="82048" tIns="41025" rIns="82048" bIns="41025">
            <a:spAutoFit/>
          </a:bodyPr>
          <a:lstStyle/>
          <a:p>
            <a:pPr marL="207963" algn="ctr" defTabSz="820738" eaLnBrk="0" hangingPunct="0"/>
            <a:r>
              <a:rPr lang="en-US" sz="1000"/>
              <a:t>The County investment team prepares a bi-weekly strategy report and sets  trade recommendations based on the following factors:</a:t>
            </a:r>
          </a:p>
          <a:p>
            <a:pPr marL="207963" algn="ctr" defTabSz="820738" eaLnBrk="0" hangingPunct="0"/>
            <a:r>
              <a:rPr lang="en-US" sz="1000"/>
              <a:t>	</a:t>
            </a:r>
          </a:p>
          <a:p>
            <a:pPr marL="207963" algn="ctr" defTabSz="820738" eaLnBrk="0" hangingPunct="0">
              <a:buFontTx/>
              <a:buChar char="•"/>
            </a:pPr>
            <a:r>
              <a:rPr lang="en-US" sz="1000"/>
              <a:t>Credit Quality</a:t>
            </a:r>
          </a:p>
          <a:p>
            <a:pPr marL="207963" algn="ctr" defTabSz="820738" eaLnBrk="0" hangingPunct="0">
              <a:buFontTx/>
              <a:buChar char="•"/>
            </a:pPr>
            <a:r>
              <a:rPr lang="en-US" sz="1000"/>
              <a:t>Duration</a:t>
            </a:r>
          </a:p>
          <a:p>
            <a:pPr marL="207963" algn="ctr" defTabSz="820738" eaLnBrk="0" hangingPunct="0">
              <a:buFontTx/>
              <a:buChar char="•"/>
            </a:pPr>
            <a:r>
              <a:rPr lang="en-US" sz="1000"/>
              <a:t>Sectors	</a:t>
            </a:r>
          </a:p>
          <a:p>
            <a:pPr marL="207963" algn="ctr" defTabSz="820738" eaLnBrk="0" hangingPunct="0">
              <a:buFontTx/>
              <a:buChar char="•"/>
            </a:pPr>
            <a:r>
              <a:rPr lang="en-US" sz="1000"/>
              <a:t>Swaps</a:t>
            </a:r>
          </a:p>
          <a:p>
            <a:pPr marL="207963" algn="ctr" defTabSz="820738" eaLnBrk="0" hangingPunct="0">
              <a:buFontTx/>
              <a:buChar char="•"/>
            </a:pPr>
            <a:r>
              <a:rPr lang="en-US" sz="1000"/>
              <a:t>Yield Curve</a:t>
            </a:r>
          </a:p>
          <a:p>
            <a:pPr marL="207963" algn="ctr" defTabSz="820738" eaLnBrk="0" hangingPunct="0"/>
            <a:endParaRPr lang="en-US" sz="1000"/>
          </a:p>
          <a:p>
            <a:pPr marL="207963" algn="ctr" defTabSz="820738" eaLnBrk="0" hangingPunct="0"/>
            <a:r>
              <a:rPr lang="en-US" sz="1000"/>
              <a:t>The Treasurer approves the trade recommendations and gives the investment team approval to complete the transactions.</a:t>
            </a:r>
          </a:p>
          <a:p>
            <a:pPr marL="207963" algn="ctr" defTabSz="820738" eaLnBrk="0" hangingPunct="0"/>
            <a:endParaRPr lang="en-US" sz="1100"/>
          </a:p>
          <a:p>
            <a:pPr marL="207963" defTabSz="820738" eaLnBrk="0" hangingPunct="0">
              <a:spcBef>
                <a:spcPct val="50000"/>
              </a:spcBef>
            </a:pPr>
            <a:endParaRPr lang="en-US">
              <a:solidFill>
                <a:schemeClr val="bg1"/>
              </a:solidFill>
              <a:latin typeface="Times New Roman" pitchFamily="18" charset="0"/>
            </a:endParaRPr>
          </a:p>
        </p:txBody>
      </p:sp>
      <p:sp>
        <p:nvSpPr>
          <p:cNvPr id="124943" name="Text Box 16"/>
          <p:cNvSpPr txBox="1">
            <a:spLocks noChangeArrowheads="1"/>
          </p:cNvSpPr>
          <p:nvPr/>
        </p:nvSpPr>
        <p:spPr bwMode="auto">
          <a:xfrm>
            <a:off x="5957888" y="2352675"/>
            <a:ext cx="1454150" cy="3941763"/>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1000"/>
              <a:t>Based on the          report’s recommendations, the County investment team completes transactions of purchases and sales.  The transactions are  limited to authorized broker/dealers, and only the Treasurer, Assistant Treasurer, Investment Officer or Assistant Investment Officer are authorized to make investments.  A copy of each day’s transactions is filed with the County Auditor / Controller, who audits the investments six times per year, and with the Investment Advisor, who completes a daily compliance report.</a:t>
            </a:r>
          </a:p>
        </p:txBody>
      </p:sp>
      <p:sp>
        <p:nvSpPr>
          <p:cNvPr id="124944" name="Text Box 17"/>
          <p:cNvSpPr txBox="1">
            <a:spLocks noChangeArrowheads="1"/>
          </p:cNvSpPr>
          <p:nvPr/>
        </p:nvSpPr>
        <p:spPr bwMode="auto">
          <a:xfrm>
            <a:off x="7550150" y="2622550"/>
            <a:ext cx="1316038" cy="215900"/>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900"/>
              <a:t>  </a:t>
            </a:r>
          </a:p>
        </p:txBody>
      </p:sp>
      <p:sp>
        <p:nvSpPr>
          <p:cNvPr id="124945" name="Text Box 18"/>
          <p:cNvSpPr txBox="1">
            <a:spLocks noChangeArrowheads="1"/>
          </p:cNvSpPr>
          <p:nvPr/>
        </p:nvSpPr>
        <p:spPr bwMode="auto">
          <a:xfrm>
            <a:off x="1246188" y="2352675"/>
            <a:ext cx="1247775" cy="3348038"/>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1000"/>
              <a:t>The County Investment Policy sets restrictions for the securities allowed as Pool investments.  The County’s restrictions are in many cases stricter than State law.  Annually, The Investment Policy is reviewed by the County’s Outside Advisor and the Treasury Oversight Committee prior to its submission to the Board of Supervisors for review and adoption</a:t>
            </a:r>
            <a:r>
              <a:rPr lang="en-US" sz="1000">
                <a:solidFill>
                  <a:schemeClr val="bg1"/>
                </a:solidFill>
              </a:rPr>
              <a:t>. </a:t>
            </a:r>
            <a:endParaRPr lang="en-US" sz="1000">
              <a:solidFill>
                <a:schemeClr val="bg1"/>
              </a:solidFill>
              <a:latin typeface="Times New Roman" pitchFamily="18" charset="0"/>
            </a:endParaRPr>
          </a:p>
        </p:txBody>
      </p:sp>
      <p:sp>
        <p:nvSpPr>
          <p:cNvPr id="124946" name="Text Box 19"/>
          <p:cNvSpPr txBox="1">
            <a:spLocks noChangeArrowheads="1"/>
          </p:cNvSpPr>
          <p:nvPr/>
        </p:nvSpPr>
        <p:spPr bwMode="auto">
          <a:xfrm>
            <a:off x="7481888" y="2362200"/>
            <a:ext cx="1384300" cy="4041775"/>
          </a:xfrm>
          <a:prstGeom prst="rect">
            <a:avLst/>
          </a:prstGeom>
          <a:noFill/>
          <a:ln w="9525">
            <a:noFill/>
            <a:miter lim="800000"/>
            <a:headEnd/>
            <a:tailEnd/>
          </a:ln>
        </p:spPr>
        <p:txBody>
          <a:bodyPr lIns="82048" tIns="41025" rIns="82048" bIns="41025">
            <a:spAutoFit/>
          </a:bodyPr>
          <a:lstStyle/>
          <a:p>
            <a:pPr algn="ctr" defTabSz="820738" eaLnBrk="0" hangingPunct="0">
              <a:spcBef>
                <a:spcPct val="50000"/>
              </a:spcBef>
            </a:pPr>
            <a:r>
              <a:rPr lang="en-US" sz="900"/>
              <a:t>Separate staff perform accounting and auditing functions, and coordinate with the County’s custodial bank for delivery.  The County investment team prepares trade documentation sheets of all comps.  The Assistant Treasurer and Treasurer review and approve the documentation.  The transactions are also detailed in the Investment Advisor’s monthly report, which is delivered to the Treasury Oversight Committee and the Board of Supervisors.  The Treasury Oversight Committee causes an annual audit to be conducted, and the investments are also audited in conjunction with the CAFR.</a:t>
            </a:r>
          </a:p>
        </p:txBody>
      </p:sp>
      <p:pic>
        <p:nvPicPr>
          <p:cNvPr id="124947" name="Picture 20" descr="Revised County Seal 2002"/>
          <p:cNvPicPr>
            <a:picLocks noChangeAspect="1" noChangeArrowheads="1"/>
          </p:cNvPicPr>
          <p:nvPr/>
        </p:nvPicPr>
        <p:blipFill>
          <a:blip r:embed="rId3"/>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388" y="457200"/>
            <a:ext cx="7643812" cy="838200"/>
          </a:xfrm>
        </p:spPr>
        <p:txBody>
          <a:bodyPr/>
          <a:lstStyle/>
          <a:p>
            <a:pPr defTabSz="914608" eaLnBrk="1" hangingPunct="1">
              <a:defRPr/>
            </a:pPr>
            <a:r>
              <a:rPr lang="en-US" dirty="0" smtClean="0">
                <a:solidFill>
                  <a:schemeClr val="accent6">
                    <a:lumMod val="75000"/>
                  </a:schemeClr>
                </a:solidFill>
              </a:rPr>
              <a:t>Will Government Support Continue to Drive the  Credit Markets?</a:t>
            </a:r>
            <a:endParaRPr lang="en-US" dirty="0">
              <a:solidFill>
                <a:schemeClr val="accent6">
                  <a:lumMod val="75000"/>
                </a:schemeClr>
              </a:solidFill>
            </a:endParaRPr>
          </a:p>
        </p:txBody>
      </p:sp>
      <p:sp>
        <p:nvSpPr>
          <p:cNvPr id="155650" name="Content Placeholder 5"/>
          <p:cNvSpPr>
            <a:spLocks noGrp="1"/>
          </p:cNvSpPr>
          <p:nvPr>
            <p:ph idx="1"/>
          </p:nvPr>
        </p:nvSpPr>
        <p:spPr/>
        <p:txBody>
          <a:bodyPr/>
          <a:lstStyle/>
          <a:p>
            <a:pPr eaLnBrk="1" hangingPunct="1"/>
            <a:r>
              <a:rPr lang="en-US" smtClean="0"/>
              <a:t>TLGP to support financial institutions</a:t>
            </a:r>
          </a:p>
          <a:p>
            <a:pPr eaLnBrk="1" hangingPunct="1"/>
            <a:r>
              <a:rPr lang="en-US" smtClean="0"/>
              <a:t>Many banks quasi-nationalized</a:t>
            </a:r>
          </a:p>
          <a:p>
            <a:pPr eaLnBrk="1" hangingPunct="1"/>
            <a:r>
              <a:rPr lang="en-US" smtClean="0"/>
              <a:t>Fed and Treasury supporting money market funds</a:t>
            </a:r>
          </a:p>
          <a:p>
            <a:pPr eaLnBrk="1" hangingPunct="1"/>
            <a:r>
              <a:rPr lang="en-US" smtClean="0"/>
              <a:t>Consumer and homeowner lending facilities likely to be expanded</a:t>
            </a:r>
          </a:p>
          <a:p>
            <a:pPr eaLnBrk="1" hangingPunct="1"/>
            <a:r>
              <a:rPr lang="en-US" smtClean="0"/>
              <a:t>Longer term, withdrawal of support will be an issue, but markets cannot currently perform without support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388" y="533400"/>
            <a:ext cx="7350125" cy="838200"/>
          </a:xfrm>
        </p:spPr>
        <p:txBody>
          <a:bodyPr/>
          <a:lstStyle/>
          <a:p>
            <a:pPr defTabSz="914608" eaLnBrk="1" hangingPunct="1">
              <a:defRPr/>
            </a:pPr>
            <a:r>
              <a:rPr lang="en-US" dirty="0" smtClean="0">
                <a:solidFill>
                  <a:schemeClr val="accent6">
                    <a:lumMod val="75000"/>
                  </a:schemeClr>
                </a:solidFill>
              </a:rPr>
              <a:t>Federal Agency Securities –  </a:t>
            </a:r>
            <a:br>
              <a:rPr lang="en-US" dirty="0" smtClean="0">
                <a:solidFill>
                  <a:schemeClr val="accent6">
                    <a:lumMod val="75000"/>
                  </a:schemeClr>
                </a:solidFill>
              </a:rPr>
            </a:br>
            <a:r>
              <a:rPr lang="en-US" dirty="0" smtClean="0">
                <a:solidFill>
                  <a:schemeClr val="accent6">
                    <a:lumMod val="75000"/>
                  </a:schemeClr>
                </a:solidFill>
              </a:rPr>
              <a:t>Generally Represent Minimal Risk</a:t>
            </a:r>
            <a:endParaRPr lang="en-US" dirty="0">
              <a:solidFill>
                <a:schemeClr val="accent6">
                  <a:lumMod val="75000"/>
                </a:schemeClr>
              </a:solidFill>
            </a:endParaRPr>
          </a:p>
        </p:txBody>
      </p:sp>
      <p:sp>
        <p:nvSpPr>
          <p:cNvPr id="160770" name="Content Placeholder 4"/>
          <p:cNvSpPr>
            <a:spLocks noGrp="1"/>
          </p:cNvSpPr>
          <p:nvPr>
            <p:ph idx="1"/>
          </p:nvPr>
        </p:nvSpPr>
        <p:spPr/>
        <p:txBody>
          <a:bodyPr/>
          <a:lstStyle/>
          <a:p>
            <a:pPr eaLnBrk="1" hangingPunct="1">
              <a:spcAft>
                <a:spcPts val="600"/>
              </a:spcAft>
              <a:defRPr/>
            </a:pPr>
            <a:r>
              <a:rPr lang="en-US" dirty="0" smtClean="0"/>
              <a:t>Some have explicit government guarantee</a:t>
            </a:r>
          </a:p>
          <a:p>
            <a:pPr eaLnBrk="1" hangingPunct="1">
              <a:spcAft>
                <a:spcPts val="600"/>
              </a:spcAft>
              <a:defRPr/>
            </a:pPr>
            <a:r>
              <a:rPr lang="en-US" dirty="0" smtClean="0"/>
              <a:t>Others have implicit government backing</a:t>
            </a:r>
          </a:p>
          <a:p>
            <a:pPr eaLnBrk="1" hangingPunct="1">
              <a:spcAft>
                <a:spcPts val="600"/>
              </a:spcAft>
              <a:defRPr/>
            </a:pPr>
            <a:r>
              <a:rPr lang="en-US" dirty="0" smtClean="0"/>
              <a:t>They have low risk-based capital weightings</a:t>
            </a:r>
          </a:p>
          <a:p>
            <a:pPr eaLnBrk="1" hangingPunct="1">
              <a:spcAft>
                <a:spcPts val="600"/>
              </a:spcAft>
              <a:defRPr/>
            </a:pPr>
            <a:r>
              <a:rPr lang="en-US" dirty="0" smtClean="0"/>
              <a:t>Most are permitted investments for risk-adverse investors without limit</a:t>
            </a:r>
          </a:p>
          <a:p>
            <a:pPr eaLnBrk="1" hangingPunct="1">
              <a:spcAft>
                <a:spcPts val="600"/>
              </a:spcAft>
              <a:defRPr/>
            </a:pPr>
            <a:r>
              <a:rPr lang="en-US" dirty="0" smtClean="0"/>
              <a:t>Also known as Government Sponsored Enterprises (“GSEs”)</a:t>
            </a:r>
          </a:p>
          <a:p>
            <a:pPr eaLnBrk="1" hangingPunct="1">
              <a:spcAft>
                <a:spcPts val="600"/>
              </a:spcAft>
              <a:defRPr/>
            </a:pPr>
            <a:r>
              <a:rPr lang="en-US" dirty="0" smtClean="0"/>
              <a:t>Government Sponsored Enterprises include:</a:t>
            </a:r>
          </a:p>
          <a:p>
            <a:pPr lvl="1" eaLnBrk="1" hangingPunct="1">
              <a:spcAft>
                <a:spcPts val="600"/>
              </a:spcAft>
              <a:defRPr/>
            </a:pPr>
            <a:r>
              <a:rPr lang="en-US" dirty="0" smtClean="0">
                <a:ea typeface="+mn-ea"/>
                <a:cs typeface="+mn-cs"/>
              </a:rPr>
              <a:t>Fannie Mae</a:t>
            </a:r>
          </a:p>
          <a:p>
            <a:pPr lvl="1" eaLnBrk="1" hangingPunct="1">
              <a:spcAft>
                <a:spcPts val="600"/>
              </a:spcAft>
              <a:defRPr/>
            </a:pPr>
            <a:r>
              <a:rPr lang="en-US" dirty="0" smtClean="0">
                <a:ea typeface="+mn-ea"/>
                <a:cs typeface="+mn-cs"/>
              </a:rPr>
              <a:t>Freddie Mac</a:t>
            </a:r>
          </a:p>
          <a:p>
            <a:pPr lvl="1" eaLnBrk="1" hangingPunct="1">
              <a:spcAft>
                <a:spcPts val="600"/>
              </a:spcAft>
              <a:defRPr/>
            </a:pPr>
            <a:r>
              <a:rPr lang="en-US" dirty="0" smtClean="0">
                <a:ea typeface="+mn-ea"/>
                <a:cs typeface="+mn-cs"/>
              </a:rPr>
              <a:t>Federal Home Loan Banks</a:t>
            </a:r>
          </a:p>
          <a:p>
            <a:pPr lvl="1" eaLnBrk="1" hangingPunct="1">
              <a:spcAft>
                <a:spcPts val="600"/>
              </a:spcAft>
              <a:defRPr/>
            </a:pPr>
            <a:r>
              <a:rPr lang="en-US" dirty="0" smtClean="0">
                <a:ea typeface="+mn-ea"/>
                <a:cs typeface="+mn-cs"/>
              </a:rPr>
              <a:t>Federal Farm Credit Banks</a:t>
            </a:r>
          </a:p>
          <a:p>
            <a:pPr lvl="1" eaLnBrk="1" hangingPunct="1">
              <a:spcAft>
                <a:spcPct val="0"/>
              </a:spcAft>
              <a:defRPr/>
            </a:pPr>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defTabSz="914608" eaLnBrk="1" hangingPunct="1">
              <a:defRPr/>
            </a:pPr>
            <a:r>
              <a:rPr lang="en-US" dirty="0" smtClean="0">
                <a:solidFill>
                  <a:schemeClr val="accent6">
                    <a:lumMod val="75000"/>
                  </a:schemeClr>
                </a:solidFill>
              </a:rPr>
              <a:t>What is the Future of GSEs?</a:t>
            </a:r>
            <a:endParaRPr lang="en-US" dirty="0">
              <a:solidFill>
                <a:schemeClr val="accent6">
                  <a:lumMod val="75000"/>
                </a:schemeClr>
              </a:solidFill>
            </a:endParaRPr>
          </a:p>
        </p:txBody>
      </p:sp>
      <p:sp>
        <p:nvSpPr>
          <p:cNvPr id="6" name="Content Placeholder 5"/>
          <p:cNvSpPr>
            <a:spLocks noGrp="1"/>
          </p:cNvSpPr>
          <p:nvPr>
            <p:ph idx="1"/>
          </p:nvPr>
        </p:nvSpPr>
        <p:spPr/>
        <p:txBody>
          <a:bodyPr/>
          <a:lstStyle/>
          <a:p>
            <a:pPr marL="233363" indent="-233363" defTabSz="1019175" eaLnBrk="1" hangingPunct="1">
              <a:lnSpc>
                <a:spcPct val="110000"/>
              </a:lnSpc>
              <a:spcBef>
                <a:spcPts val="600"/>
              </a:spcBef>
              <a:spcAft>
                <a:spcPts val="600"/>
              </a:spcAft>
              <a:buClr>
                <a:srgbClr val="333399"/>
              </a:buClr>
              <a:defRPr/>
            </a:pPr>
            <a:r>
              <a:rPr lang="en-US" sz="1750" dirty="0" smtClean="0"/>
              <a:t>Congress passed significant GSE reform legislation in 2008.</a:t>
            </a:r>
          </a:p>
          <a:p>
            <a:pPr marL="233363" indent="-233363" defTabSz="1019175" eaLnBrk="1" hangingPunct="1">
              <a:lnSpc>
                <a:spcPct val="110000"/>
              </a:lnSpc>
              <a:spcBef>
                <a:spcPts val="600"/>
              </a:spcBef>
              <a:spcAft>
                <a:spcPts val="600"/>
              </a:spcAft>
              <a:buClr>
                <a:srgbClr val="333399"/>
              </a:buClr>
              <a:defRPr/>
            </a:pPr>
            <a:r>
              <a:rPr lang="en-US" sz="1750" dirty="0" smtClean="0"/>
              <a:t>Framework for the recent action that moved Fannie Mae and Freddie Mac into Conservatorship.</a:t>
            </a:r>
          </a:p>
          <a:p>
            <a:pPr marL="573088" indent="-233363" defTabSz="1019175" eaLnBrk="1" hangingPunct="1">
              <a:lnSpc>
                <a:spcPct val="110000"/>
              </a:lnSpc>
              <a:spcBef>
                <a:spcPts val="600"/>
              </a:spcBef>
              <a:spcAft>
                <a:spcPts val="600"/>
              </a:spcAft>
              <a:buClr>
                <a:srgbClr val="333399"/>
              </a:buClr>
              <a:buFont typeface="Arial" pitchFamily="34" charset="0"/>
              <a:buChar char="–"/>
              <a:defRPr/>
            </a:pPr>
            <a:r>
              <a:rPr lang="en-US" sz="1750" dirty="0" smtClean="0"/>
              <a:t>Established the Federal Housing Finance Agency (FHFA) as an independent agency to oversee Fannie Mae, Freddie Mac and Federal Home Loan Bank.</a:t>
            </a:r>
          </a:p>
          <a:p>
            <a:pPr marL="573088" indent="-233363" defTabSz="1019175" eaLnBrk="1" hangingPunct="1">
              <a:lnSpc>
                <a:spcPct val="110000"/>
              </a:lnSpc>
              <a:spcBef>
                <a:spcPts val="600"/>
              </a:spcBef>
              <a:spcAft>
                <a:spcPts val="600"/>
              </a:spcAft>
              <a:buClr>
                <a:srgbClr val="333399"/>
              </a:buClr>
              <a:buFont typeface="Arial" pitchFamily="34" charset="0"/>
              <a:buChar char="–"/>
              <a:defRPr/>
            </a:pPr>
            <a:r>
              <a:rPr lang="en-US" sz="1750" dirty="0" smtClean="0"/>
              <a:t>Authorized an unlimited increase in the line of credit from the Treasury to the GSEs. </a:t>
            </a:r>
          </a:p>
          <a:p>
            <a:pPr marL="573088" indent="-233363" defTabSz="1019175" eaLnBrk="1" hangingPunct="1">
              <a:lnSpc>
                <a:spcPct val="110000"/>
              </a:lnSpc>
              <a:spcBef>
                <a:spcPts val="600"/>
              </a:spcBef>
              <a:spcAft>
                <a:spcPts val="600"/>
              </a:spcAft>
              <a:buClr>
                <a:srgbClr val="333399"/>
              </a:buClr>
              <a:buFont typeface="Arial" pitchFamily="34" charset="0"/>
              <a:buChar char="–"/>
              <a:defRPr/>
            </a:pPr>
            <a:r>
              <a:rPr lang="en-US" sz="1750" dirty="0" smtClean="0"/>
              <a:t>Approved Treasury Secretary Paulson’s request to authorize the Treasury to make direct equity investments in the two GSEs.</a:t>
            </a:r>
            <a:r>
              <a:rPr lang="en-US" sz="1750" b="1" dirty="0" smtClean="0">
                <a:solidFill>
                  <a:srgbClr val="FF0000"/>
                </a:solidFill>
              </a:rPr>
              <a:t> </a:t>
            </a:r>
            <a:endParaRPr lang="en-US" sz="1750" dirty="0" smtClean="0"/>
          </a:p>
          <a:p>
            <a:pPr marL="573088" indent="-233363" defTabSz="1019175" eaLnBrk="1" hangingPunct="1">
              <a:lnSpc>
                <a:spcPct val="110000"/>
              </a:lnSpc>
              <a:spcBef>
                <a:spcPts val="600"/>
              </a:spcBef>
              <a:spcAft>
                <a:spcPts val="600"/>
              </a:spcAft>
              <a:buClr>
                <a:srgbClr val="333399"/>
              </a:buClr>
              <a:buFont typeface="Arial" pitchFamily="34" charset="0"/>
              <a:buChar char="–"/>
              <a:defRPr/>
            </a:pPr>
            <a:r>
              <a:rPr lang="en-US" sz="1750" dirty="0" smtClean="0"/>
              <a:t>Provided debt relief and other measures to aid homeowners facing foreclosure.</a:t>
            </a:r>
          </a:p>
          <a:p>
            <a:pPr marL="307718" indent="-307718" defTabSz="914608" eaLnBrk="1" hangingPunct="1">
              <a:buFontTx/>
              <a:buNone/>
              <a:defRPr/>
            </a:pPr>
            <a:endParaRPr lang="en-US" sz="175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2" descr="Federal Reserve Building.jpg"/>
          <p:cNvPicPr>
            <a:picLocks/>
          </p:cNvPicPr>
          <p:nvPr/>
        </p:nvPicPr>
        <p:blipFill>
          <a:blip r:embed="rId2"/>
          <a:srcRect/>
          <a:stretch>
            <a:fillRect/>
          </a:stretch>
        </p:blipFill>
        <p:spPr bwMode="auto">
          <a:xfrm>
            <a:off x="6218238" y="3921125"/>
            <a:ext cx="2468562" cy="1946275"/>
          </a:xfrm>
          <a:prstGeom prst="rect">
            <a:avLst/>
          </a:prstGeom>
          <a:noFill/>
          <a:ln w="9525">
            <a:noFill/>
            <a:miter lim="800000"/>
            <a:headEnd/>
            <a:tailEnd/>
          </a:ln>
        </p:spPr>
      </p:pic>
      <p:pic>
        <p:nvPicPr>
          <p:cNvPr id="158722" name="Picture 3" descr="C:\Documents and Settings\MUSSELMANA\Local Settings\Temporary Internet Files\Content.IE5\1CCXQSLW\MCj04316360000[1].png"/>
          <p:cNvPicPr>
            <a:picLocks noChangeAspect="1" noChangeArrowheads="1"/>
          </p:cNvPicPr>
          <p:nvPr/>
        </p:nvPicPr>
        <p:blipFill>
          <a:blip r:embed="rId3"/>
          <a:srcRect/>
          <a:stretch>
            <a:fillRect/>
          </a:stretch>
        </p:blipFill>
        <p:spPr bwMode="auto">
          <a:xfrm>
            <a:off x="473075" y="3810000"/>
            <a:ext cx="2193925" cy="2193925"/>
          </a:xfrm>
          <a:prstGeom prst="rect">
            <a:avLst/>
          </a:prstGeom>
          <a:noFill/>
          <a:ln w="9525">
            <a:noFill/>
            <a:miter lim="800000"/>
            <a:headEnd/>
            <a:tailEnd/>
          </a:ln>
        </p:spPr>
      </p:pic>
      <p:pic>
        <p:nvPicPr>
          <p:cNvPr id="158723" name="Picture 10" descr="recyclebin.png"/>
          <p:cNvPicPr>
            <a:picLocks noChangeAspect="1"/>
          </p:cNvPicPr>
          <p:nvPr/>
        </p:nvPicPr>
        <p:blipFill>
          <a:blip r:embed="rId4"/>
          <a:srcRect/>
          <a:stretch>
            <a:fillRect/>
          </a:stretch>
        </p:blipFill>
        <p:spPr bwMode="auto">
          <a:xfrm>
            <a:off x="3535363" y="3916363"/>
            <a:ext cx="2103437" cy="2103437"/>
          </a:xfrm>
          <a:prstGeom prst="rect">
            <a:avLst/>
          </a:prstGeom>
          <a:noFill/>
          <a:ln w="9525">
            <a:noFill/>
            <a:miter lim="800000"/>
            <a:headEnd/>
            <a:tailEnd/>
          </a:ln>
        </p:spPr>
      </p:pic>
      <p:sp>
        <p:nvSpPr>
          <p:cNvPr id="4" name="Title 3"/>
          <p:cNvSpPr>
            <a:spLocks noGrp="1"/>
          </p:cNvSpPr>
          <p:nvPr>
            <p:ph type="title"/>
          </p:nvPr>
        </p:nvSpPr>
        <p:spPr/>
        <p:txBody>
          <a:bodyPr/>
          <a:lstStyle/>
          <a:p>
            <a:pPr marL="514350" indent="-514350" defTabSz="914608" eaLnBrk="1" hangingPunct="1">
              <a:defRPr/>
            </a:pPr>
            <a:r>
              <a:rPr lang="en-US" dirty="0" smtClean="0">
                <a:solidFill>
                  <a:schemeClr val="accent6">
                    <a:lumMod val="75000"/>
                  </a:schemeClr>
                </a:solidFill>
              </a:rPr>
              <a:t>Managing Credit Risk</a:t>
            </a:r>
            <a:endParaRPr lang="en-US" dirty="0">
              <a:solidFill>
                <a:schemeClr val="accent6">
                  <a:lumMod val="75000"/>
                </a:schemeClr>
              </a:solidFill>
            </a:endParaRPr>
          </a:p>
        </p:txBody>
      </p:sp>
      <p:sp>
        <p:nvSpPr>
          <p:cNvPr id="158725" name="TextBox 15"/>
          <p:cNvSpPr txBox="1">
            <a:spLocks noChangeArrowheads="1"/>
          </p:cNvSpPr>
          <p:nvPr/>
        </p:nvSpPr>
        <p:spPr bwMode="auto">
          <a:xfrm>
            <a:off x="533400" y="5943600"/>
            <a:ext cx="1905000" cy="369888"/>
          </a:xfrm>
          <a:prstGeom prst="rect">
            <a:avLst/>
          </a:prstGeom>
          <a:noFill/>
          <a:ln w="9525">
            <a:noFill/>
            <a:miter lim="800000"/>
            <a:headEnd/>
            <a:tailEnd/>
          </a:ln>
        </p:spPr>
        <p:txBody>
          <a:bodyPr>
            <a:spAutoFit/>
          </a:bodyPr>
          <a:lstStyle/>
          <a:p>
            <a:pPr algn="ctr"/>
            <a:r>
              <a:rPr lang="en-US" sz="1800"/>
              <a:t>Out of Business</a:t>
            </a:r>
          </a:p>
        </p:txBody>
      </p:sp>
      <p:sp>
        <p:nvSpPr>
          <p:cNvPr id="158726" name="TextBox 16"/>
          <p:cNvSpPr txBox="1">
            <a:spLocks noChangeArrowheads="1"/>
          </p:cNvSpPr>
          <p:nvPr/>
        </p:nvSpPr>
        <p:spPr bwMode="auto">
          <a:xfrm>
            <a:off x="3048000" y="5943600"/>
            <a:ext cx="3048000" cy="369888"/>
          </a:xfrm>
          <a:prstGeom prst="rect">
            <a:avLst/>
          </a:prstGeom>
          <a:noFill/>
          <a:ln w="9525">
            <a:noFill/>
            <a:miter lim="800000"/>
            <a:headEnd/>
            <a:tailEnd/>
          </a:ln>
        </p:spPr>
        <p:txBody>
          <a:bodyPr>
            <a:spAutoFit/>
          </a:bodyPr>
          <a:lstStyle/>
          <a:p>
            <a:pPr algn="ctr"/>
            <a:r>
              <a:rPr lang="en-US" sz="1800"/>
              <a:t>Under New Management</a:t>
            </a:r>
          </a:p>
        </p:txBody>
      </p:sp>
      <p:sp>
        <p:nvSpPr>
          <p:cNvPr id="158727" name="TextBox 17"/>
          <p:cNvSpPr txBox="1">
            <a:spLocks noChangeArrowheads="1"/>
          </p:cNvSpPr>
          <p:nvPr/>
        </p:nvSpPr>
        <p:spPr bwMode="auto">
          <a:xfrm>
            <a:off x="6019800" y="5943600"/>
            <a:ext cx="2819400" cy="369888"/>
          </a:xfrm>
          <a:prstGeom prst="rect">
            <a:avLst/>
          </a:prstGeom>
          <a:noFill/>
          <a:ln w="9525">
            <a:noFill/>
            <a:miter lim="800000"/>
            <a:headEnd/>
            <a:tailEnd/>
          </a:ln>
        </p:spPr>
        <p:txBody>
          <a:bodyPr>
            <a:spAutoFit/>
          </a:bodyPr>
          <a:lstStyle/>
          <a:p>
            <a:pPr algn="ctr"/>
            <a:r>
              <a:rPr lang="en-US" sz="1800"/>
              <a:t>Government Supported</a:t>
            </a:r>
          </a:p>
        </p:txBody>
      </p:sp>
      <p:pic>
        <p:nvPicPr>
          <p:cNvPr id="8" name="Picture 7" descr="Fannie_mae_logo.jpg"/>
          <p:cNvPicPr>
            <a:picLocks noChangeAspect="1"/>
          </p:cNvPicPr>
          <p:nvPr/>
        </p:nvPicPr>
        <p:blipFill>
          <a:blip r:embed="rId5"/>
          <a:srcRect t="20851" b="16597"/>
          <a:stretch>
            <a:fillRect/>
          </a:stretch>
        </p:blipFill>
        <p:spPr bwMode="auto">
          <a:xfrm>
            <a:off x="609600" y="1676400"/>
            <a:ext cx="1676400" cy="457200"/>
          </a:xfrm>
          <a:prstGeom prst="rect">
            <a:avLst/>
          </a:prstGeom>
          <a:noFill/>
          <a:ln w="9525">
            <a:noFill/>
            <a:miter lim="800000"/>
            <a:headEnd/>
            <a:tailEnd/>
          </a:ln>
        </p:spPr>
      </p:pic>
      <p:pic>
        <p:nvPicPr>
          <p:cNvPr id="13" name="Picture 12" descr="Lehman.jpg"/>
          <p:cNvPicPr>
            <a:picLocks noChangeAspect="1"/>
          </p:cNvPicPr>
          <p:nvPr/>
        </p:nvPicPr>
        <p:blipFill>
          <a:blip r:embed="rId6"/>
          <a:srcRect/>
          <a:stretch>
            <a:fillRect/>
          </a:stretch>
        </p:blipFill>
        <p:spPr bwMode="auto">
          <a:xfrm>
            <a:off x="2819400" y="1676400"/>
            <a:ext cx="2103438" cy="457200"/>
          </a:xfrm>
          <a:prstGeom prst="rect">
            <a:avLst/>
          </a:prstGeom>
          <a:noFill/>
          <a:ln w="9525">
            <a:noFill/>
            <a:miter lim="800000"/>
            <a:headEnd/>
            <a:tailEnd/>
          </a:ln>
        </p:spPr>
      </p:pic>
      <p:pic>
        <p:nvPicPr>
          <p:cNvPr id="14" name="Picture 13" descr="bear_logo.gif"/>
          <p:cNvPicPr>
            <a:picLocks noChangeAspect="1"/>
          </p:cNvPicPr>
          <p:nvPr/>
        </p:nvPicPr>
        <p:blipFill>
          <a:blip r:embed="rId7"/>
          <a:srcRect/>
          <a:stretch>
            <a:fillRect/>
          </a:stretch>
        </p:blipFill>
        <p:spPr bwMode="auto">
          <a:xfrm>
            <a:off x="4724400" y="2895600"/>
            <a:ext cx="1371600" cy="733425"/>
          </a:xfrm>
          <a:prstGeom prst="rect">
            <a:avLst/>
          </a:prstGeom>
          <a:noFill/>
          <a:ln w="9525">
            <a:noFill/>
            <a:miter lim="800000"/>
            <a:headEnd/>
            <a:tailEnd/>
          </a:ln>
        </p:spPr>
      </p:pic>
      <p:pic>
        <p:nvPicPr>
          <p:cNvPr id="15" name="Picture 14" descr="freddieLogo_Lg.jpg"/>
          <p:cNvPicPr>
            <a:picLocks noChangeAspect="1"/>
          </p:cNvPicPr>
          <p:nvPr/>
        </p:nvPicPr>
        <p:blipFill>
          <a:blip r:embed="rId8"/>
          <a:srcRect/>
          <a:stretch>
            <a:fillRect/>
          </a:stretch>
        </p:blipFill>
        <p:spPr bwMode="auto">
          <a:xfrm>
            <a:off x="5181600" y="1609725"/>
            <a:ext cx="1371600" cy="523875"/>
          </a:xfrm>
          <a:prstGeom prst="rect">
            <a:avLst/>
          </a:prstGeom>
          <a:noFill/>
          <a:ln w="9525">
            <a:noFill/>
            <a:miter lim="800000"/>
            <a:headEnd/>
            <a:tailEnd/>
          </a:ln>
        </p:spPr>
      </p:pic>
      <p:pic>
        <p:nvPicPr>
          <p:cNvPr id="19" name="Picture 18" descr="Wamu Logo.jpg"/>
          <p:cNvPicPr>
            <a:picLocks noChangeAspect="1"/>
          </p:cNvPicPr>
          <p:nvPr/>
        </p:nvPicPr>
        <p:blipFill>
          <a:blip r:embed="rId9"/>
          <a:srcRect t="28070" b="29825"/>
          <a:stretch>
            <a:fillRect/>
          </a:stretch>
        </p:blipFill>
        <p:spPr bwMode="auto">
          <a:xfrm>
            <a:off x="723900" y="3124200"/>
            <a:ext cx="1104900" cy="457200"/>
          </a:xfrm>
          <a:prstGeom prst="rect">
            <a:avLst/>
          </a:prstGeom>
          <a:noFill/>
          <a:ln w="9525">
            <a:noFill/>
            <a:miter lim="800000"/>
            <a:headEnd/>
            <a:tailEnd/>
          </a:ln>
        </p:spPr>
      </p:pic>
      <p:pic>
        <p:nvPicPr>
          <p:cNvPr id="20" name="Picture 19" descr="Wachovia%20Logo%201_Horiz.gif"/>
          <p:cNvPicPr>
            <a:picLocks noChangeAspect="1"/>
          </p:cNvPicPr>
          <p:nvPr/>
        </p:nvPicPr>
        <p:blipFill>
          <a:blip r:embed="rId10"/>
          <a:srcRect/>
          <a:stretch>
            <a:fillRect/>
          </a:stretch>
        </p:blipFill>
        <p:spPr bwMode="auto">
          <a:xfrm>
            <a:off x="5029200" y="2286000"/>
            <a:ext cx="1601788" cy="493713"/>
          </a:xfrm>
          <a:prstGeom prst="rect">
            <a:avLst/>
          </a:prstGeom>
          <a:noFill/>
          <a:ln w="9525">
            <a:noFill/>
            <a:miter lim="800000"/>
            <a:headEnd/>
            <a:tailEnd/>
          </a:ln>
        </p:spPr>
      </p:pic>
      <p:pic>
        <p:nvPicPr>
          <p:cNvPr id="21" name="Picture 20" descr="merrill_lynch_logo.gif"/>
          <p:cNvPicPr>
            <a:picLocks noChangeAspect="1"/>
          </p:cNvPicPr>
          <p:nvPr/>
        </p:nvPicPr>
        <p:blipFill>
          <a:blip r:embed="rId11"/>
          <a:srcRect/>
          <a:stretch>
            <a:fillRect/>
          </a:stretch>
        </p:blipFill>
        <p:spPr bwMode="auto">
          <a:xfrm>
            <a:off x="6781800" y="1524000"/>
            <a:ext cx="2028825" cy="628650"/>
          </a:xfrm>
          <a:prstGeom prst="rect">
            <a:avLst/>
          </a:prstGeom>
          <a:noFill/>
          <a:ln w="9525">
            <a:noFill/>
            <a:miter lim="800000"/>
            <a:headEnd/>
            <a:tailEnd/>
          </a:ln>
        </p:spPr>
      </p:pic>
      <p:pic>
        <p:nvPicPr>
          <p:cNvPr id="22" name="Picture 21" descr="10p42.jpg"/>
          <p:cNvPicPr>
            <a:picLocks noChangeAspect="1"/>
          </p:cNvPicPr>
          <p:nvPr/>
        </p:nvPicPr>
        <p:blipFill>
          <a:blip r:embed="rId12"/>
          <a:srcRect/>
          <a:stretch>
            <a:fillRect/>
          </a:stretch>
        </p:blipFill>
        <p:spPr bwMode="auto">
          <a:xfrm>
            <a:off x="3200400" y="2286000"/>
            <a:ext cx="1173163" cy="549275"/>
          </a:xfrm>
          <a:prstGeom prst="rect">
            <a:avLst/>
          </a:prstGeom>
          <a:noFill/>
          <a:ln w="9525">
            <a:noFill/>
            <a:miter lim="800000"/>
            <a:headEnd/>
            <a:tailEnd/>
          </a:ln>
        </p:spPr>
      </p:pic>
      <p:pic>
        <p:nvPicPr>
          <p:cNvPr id="24" name="Picture 23" descr="GOLDMAN_SACHS_Logo.gif"/>
          <p:cNvPicPr>
            <a:picLocks noChangeAspect="1"/>
          </p:cNvPicPr>
          <p:nvPr/>
        </p:nvPicPr>
        <p:blipFill>
          <a:blip r:embed="rId13"/>
          <a:srcRect/>
          <a:stretch>
            <a:fillRect/>
          </a:stretch>
        </p:blipFill>
        <p:spPr bwMode="auto">
          <a:xfrm>
            <a:off x="685800" y="2209800"/>
            <a:ext cx="1385888" cy="639763"/>
          </a:xfrm>
          <a:prstGeom prst="rect">
            <a:avLst/>
          </a:prstGeom>
          <a:noFill/>
          <a:ln w="9525">
            <a:noFill/>
            <a:miter lim="800000"/>
            <a:headEnd/>
            <a:tailEnd/>
          </a:ln>
        </p:spPr>
      </p:pic>
      <p:pic>
        <p:nvPicPr>
          <p:cNvPr id="25" name="Picture 24" descr="citigroup_logo.jpg"/>
          <p:cNvPicPr>
            <a:picLocks noChangeAspect="1"/>
          </p:cNvPicPr>
          <p:nvPr/>
        </p:nvPicPr>
        <p:blipFill>
          <a:blip r:embed="rId14"/>
          <a:srcRect/>
          <a:stretch>
            <a:fillRect/>
          </a:stretch>
        </p:blipFill>
        <p:spPr bwMode="auto">
          <a:xfrm>
            <a:off x="2362200" y="3006725"/>
            <a:ext cx="1706563" cy="731838"/>
          </a:xfrm>
          <a:prstGeom prst="rect">
            <a:avLst/>
          </a:prstGeom>
          <a:noFill/>
          <a:ln w="9525">
            <a:noFill/>
            <a:miter lim="800000"/>
            <a:headEnd/>
            <a:tailEnd/>
          </a:ln>
        </p:spPr>
      </p:pic>
      <p:pic>
        <p:nvPicPr>
          <p:cNvPr id="26" name="Picture 25" descr="BOA_Logo.jpg"/>
          <p:cNvPicPr>
            <a:picLocks noChangeAspect="1"/>
          </p:cNvPicPr>
          <p:nvPr/>
        </p:nvPicPr>
        <p:blipFill>
          <a:blip r:embed="rId15"/>
          <a:srcRect/>
          <a:stretch>
            <a:fillRect/>
          </a:stretch>
        </p:blipFill>
        <p:spPr bwMode="auto">
          <a:xfrm>
            <a:off x="6781800" y="2362200"/>
            <a:ext cx="1804988" cy="457200"/>
          </a:xfrm>
          <a:prstGeom prst="rect">
            <a:avLst/>
          </a:prstGeom>
          <a:noFill/>
          <a:ln w="9525">
            <a:noFill/>
            <a:miter lim="800000"/>
            <a:headEnd/>
            <a:tailEnd/>
          </a:ln>
        </p:spPr>
      </p:pic>
      <p:pic>
        <p:nvPicPr>
          <p:cNvPr id="27" name="Picture 26" descr="Morgan_Stanley_Logo.jpg"/>
          <p:cNvPicPr>
            <a:picLocks noChangeAspect="1"/>
          </p:cNvPicPr>
          <p:nvPr/>
        </p:nvPicPr>
        <p:blipFill>
          <a:blip r:embed="rId16"/>
          <a:srcRect/>
          <a:stretch>
            <a:fillRect/>
          </a:stretch>
        </p:blipFill>
        <p:spPr bwMode="auto">
          <a:xfrm>
            <a:off x="6858000" y="2971800"/>
            <a:ext cx="1692275"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22222E-6 C 0.21511 0.00046 0.43039 0.00092 0.53872 0.0787 C 0.64705 0.15648 0.64844 0.31157 0.65 0.46666 " pathEditMode="relative" rAng="0" ptsTypes="aaA">
                                      <p:cBhvr>
                                        <p:cTn id="6" dur="2000" fill="hold"/>
                                        <p:tgtEl>
                                          <p:spTgt spid="8"/>
                                        </p:tgtEl>
                                        <p:attrNameLst>
                                          <p:attrName>ppt_x</p:attrName>
                                          <p:attrName>ppt_y</p:attrName>
                                        </p:attrNameLst>
                                      </p:cBhvr>
                                      <p:rCtr x="325" y="233"/>
                                    </p:animMotion>
                                  </p:childTnLst>
                                </p:cTn>
                              </p:par>
                            </p:childTnLst>
                          </p:cTn>
                        </p:par>
                        <p:par>
                          <p:cTn id="7" fill="hold">
                            <p:stCondLst>
                              <p:cond delay="2000"/>
                            </p:stCondLst>
                            <p:childTnLst>
                              <p:par>
                                <p:cTn id="8" presetID="3" presetClass="exit" presetSubtype="10" fill="hold" nodeType="after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2500"/>
                            </p:stCondLst>
                            <p:childTnLst>
                              <p:par>
                                <p:cTn id="12" presetID="0" presetClass="path" presetSubtype="0" accel="50000" decel="50000" fill="hold" nodeType="afterEffect">
                                  <p:stCondLst>
                                    <p:cond delay="0"/>
                                  </p:stCondLst>
                                  <p:childTnLst>
                                    <p:animMotion origin="layout" path="M -0.00277 0.03495 C 0.00938 0.08912 0.02153 0.14328 -0.00538 0.17014 C -0.03229 0.19699 -0.12187 0.18217 -0.16423 0.19583 C -0.20659 0.20949 -0.24132 0.20833 -0.2592 0.25208 C -0.27708 0.29583 -0.27465 0.37731 -0.27204 0.45903 " pathEditMode="relative" ptsTypes="aaaaA">
                                      <p:cBhvr>
                                        <p:cTn id="13" dur="2000" fill="hold"/>
                                        <p:tgtEl>
                                          <p:spTgt spid="13"/>
                                        </p:tgtEl>
                                        <p:attrNameLst>
                                          <p:attrName>ppt_x</p:attrName>
                                          <p:attrName>ppt_y</p:attrName>
                                        </p:attrNameLst>
                                      </p:cBhvr>
                                    </p:animMotion>
                                  </p:childTnLst>
                                </p:cTn>
                              </p:par>
                            </p:childTnLst>
                          </p:cTn>
                        </p:par>
                        <p:par>
                          <p:cTn id="14" fill="hold">
                            <p:stCondLst>
                              <p:cond delay="4500"/>
                            </p:stCondLst>
                            <p:childTnLst>
                              <p:par>
                                <p:cTn id="15" presetID="5" presetClass="exit" presetSubtype="10" fill="hold" nodeType="afterEffect">
                                  <p:stCondLst>
                                    <p:cond delay="0"/>
                                  </p:stCondLst>
                                  <p:childTnLst>
                                    <p:animEffect transition="out" filter="checkerboard(across)">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par>
                          <p:cTn id="18" fill="hold">
                            <p:stCondLst>
                              <p:cond delay="5000"/>
                            </p:stCondLst>
                            <p:childTnLst>
                              <p:par>
                                <p:cTn id="19" presetID="0" presetClass="path" presetSubtype="0" accel="50000" decel="50000" fill="hold" nodeType="afterEffect">
                                  <p:stCondLst>
                                    <p:cond delay="0"/>
                                  </p:stCondLst>
                                  <p:childTnLst>
                                    <p:animMotion origin="layout" path="M 0.07621 0.03819 C 0.10399 0.06342 0.13177 0.08865 0.14687 0.15949 C 0.16198 0.23032 0.16458 0.34699 0.16736 0.46389 " pathEditMode="relative" ptsTypes="aaA">
                                      <p:cBhvr>
                                        <p:cTn id="20" dur="2000" fill="hold"/>
                                        <p:tgtEl>
                                          <p:spTgt spid="15"/>
                                        </p:tgtEl>
                                        <p:attrNameLst>
                                          <p:attrName>ppt_x</p:attrName>
                                          <p:attrName>ppt_y</p:attrName>
                                        </p:attrNameLst>
                                      </p:cBhvr>
                                    </p:animMotion>
                                  </p:childTnLst>
                                </p:cTn>
                              </p:par>
                            </p:childTnLst>
                          </p:cTn>
                        </p:par>
                        <p:par>
                          <p:cTn id="21" fill="hold">
                            <p:stCondLst>
                              <p:cond delay="7000"/>
                            </p:stCondLst>
                            <p:childTnLst>
                              <p:par>
                                <p:cTn id="22" presetID="4" presetClass="exit" presetSubtype="16" fill="hold" nodeType="afterEffect">
                                  <p:stCondLst>
                                    <p:cond delay="0"/>
                                  </p:stCondLst>
                                  <p:childTnLst>
                                    <p:animEffect transition="out" filter="box(in)">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7500"/>
                            </p:stCondLst>
                            <p:childTnLst>
                              <p:par>
                                <p:cTn id="26" presetID="0" presetClass="path" presetSubtype="0" accel="50000" decel="50000" fill="hold" nodeType="afterEffect">
                                  <p:stCondLst>
                                    <p:cond delay="0"/>
                                  </p:stCondLst>
                                  <p:childTnLst>
                                    <p:animMotion origin="layout" path="M -0.11406 0.04652 C -0.18246 0.07083 -0.25086 0.09537 -0.28975 0.16944 C -0.32864 0.24351 -0.33802 0.36713 -0.34739 0.49097 " pathEditMode="relative" ptsTypes="aaA">
                                      <p:cBhvr>
                                        <p:cTn id="27" dur="2000" fill="hold"/>
                                        <p:tgtEl>
                                          <p:spTgt spid="21"/>
                                        </p:tgtEl>
                                        <p:attrNameLst>
                                          <p:attrName>ppt_x</p:attrName>
                                          <p:attrName>ppt_y</p:attrName>
                                        </p:attrNameLst>
                                      </p:cBhvr>
                                    </p:animMotion>
                                  </p:childTnLst>
                                </p:cTn>
                              </p:par>
                            </p:childTnLst>
                          </p:cTn>
                        </p:par>
                        <p:par>
                          <p:cTn id="28" fill="hold">
                            <p:stCondLst>
                              <p:cond delay="9500"/>
                            </p:stCondLst>
                            <p:childTnLst>
                              <p:par>
                                <p:cTn id="29" presetID="8" presetClass="exit" presetSubtype="16" fill="hold" nodeType="afterEffect">
                                  <p:stCondLst>
                                    <p:cond delay="0"/>
                                  </p:stCondLst>
                                  <p:childTnLst>
                                    <p:animEffect transition="out" filter="diamond(in)">
                                      <p:cBhvr>
                                        <p:cTn id="30" dur="2000"/>
                                        <p:tgtEl>
                                          <p:spTgt spid="21"/>
                                        </p:tgtEl>
                                      </p:cBhvr>
                                    </p:animEffect>
                                    <p:set>
                                      <p:cBhvr>
                                        <p:cTn id="31" dur="1" fill="hold">
                                          <p:stCondLst>
                                            <p:cond delay="1999"/>
                                          </p:stCondLst>
                                        </p:cTn>
                                        <p:tgtEl>
                                          <p:spTgt spid="21"/>
                                        </p:tgtEl>
                                        <p:attrNameLst>
                                          <p:attrName>style.visibility</p:attrName>
                                        </p:attrNameLst>
                                      </p:cBhvr>
                                      <p:to>
                                        <p:strVal val="hidden"/>
                                      </p:to>
                                    </p:set>
                                  </p:childTnLst>
                                </p:cTn>
                              </p:par>
                            </p:childTnLst>
                          </p:cTn>
                        </p:par>
                        <p:par>
                          <p:cTn id="32" fill="hold">
                            <p:stCondLst>
                              <p:cond delay="11500"/>
                            </p:stCondLst>
                            <p:childTnLst>
                              <p:par>
                                <p:cTn id="33" presetID="0" presetClass="path" presetSubtype="0" accel="50000" decel="50000" fill="hold" nodeType="afterEffect">
                                  <p:stCondLst>
                                    <p:cond delay="0"/>
                                  </p:stCondLst>
                                  <p:childTnLst>
                                    <p:animMotion origin="layout" path="M 0.07622 -0.00116 C 0.11615 -0.00231 0.15608 -0.00347 0.22119 -0.00116 C 0.28629 0.00116 0.40851 0.00139 0.46719 0.0125 C 0.52587 0.02361 0.54237 0.04398 0.57362 0.06551 C 0.60487 0.08704 0.64028 0.09306 0.65452 0.14236 C 0.66875 0.19167 0.66407 0.27639 0.65955 0.36111 " pathEditMode="relative" ptsTypes="aaaaaA">
                                      <p:cBhvr>
                                        <p:cTn id="34" dur="2000" fill="hold"/>
                                        <p:tgtEl>
                                          <p:spTgt spid="24"/>
                                        </p:tgtEl>
                                        <p:attrNameLst>
                                          <p:attrName>ppt_x</p:attrName>
                                          <p:attrName>ppt_y</p:attrName>
                                        </p:attrNameLst>
                                      </p:cBhvr>
                                    </p:animMotion>
                                  </p:childTnLst>
                                </p:cTn>
                              </p:par>
                            </p:childTnLst>
                          </p:cTn>
                        </p:par>
                        <p:par>
                          <p:cTn id="35" fill="hold">
                            <p:stCondLst>
                              <p:cond delay="13500"/>
                            </p:stCondLst>
                            <p:childTnLst>
                              <p:par>
                                <p:cTn id="36" presetID="5" presetClass="exit" presetSubtype="10" fill="hold" nodeType="afterEffect">
                                  <p:stCondLst>
                                    <p:cond delay="0"/>
                                  </p:stCondLst>
                                  <p:childTnLst>
                                    <p:animEffect transition="out" filter="checkerboard(across)">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par>
                          <p:cTn id="39" fill="hold">
                            <p:stCondLst>
                              <p:cond delay="14000"/>
                            </p:stCondLst>
                            <p:childTnLst>
                              <p:par>
                                <p:cTn id="40" presetID="0" presetClass="path" presetSubtype="0" accel="50000" decel="50000" fill="hold" nodeType="afterEffect">
                                  <p:stCondLst>
                                    <p:cond delay="0"/>
                                  </p:stCondLst>
                                  <p:childTnLst>
                                    <p:animMotion origin="layout" path="M 0.06806 -0.00069 C 0.14722 -0.00162 0.22639 -0.00232 0.28212 0.01458 C 0.33785 0.03148 0.38299 0.04213 0.40261 0.10023 C 0.42222 0.15833 0.41111 0.26088 0.4 0.36343 " pathEditMode="relative" ptsTypes="aaaA">
                                      <p:cBhvr>
                                        <p:cTn id="41" dur="2000" fill="hold"/>
                                        <p:tgtEl>
                                          <p:spTgt spid="22"/>
                                        </p:tgtEl>
                                        <p:attrNameLst>
                                          <p:attrName>ppt_x</p:attrName>
                                          <p:attrName>ppt_y</p:attrName>
                                        </p:attrNameLst>
                                      </p:cBhvr>
                                    </p:animMotion>
                                  </p:childTnLst>
                                </p:cTn>
                              </p:par>
                            </p:childTnLst>
                          </p:cTn>
                        </p:par>
                        <p:par>
                          <p:cTn id="42" fill="hold">
                            <p:stCondLst>
                              <p:cond delay="16000"/>
                            </p:stCondLst>
                            <p:childTnLst>
                              <p:par>
                                <p:cTn id="43" presetID="3" presetClass="exit" presetSubtype="10" fill="hold" nodeType="afterEffect">
                                  <p:stCondLst>
                                    <p:cond delay="0"/>
                                  </p:stCondLst>
                                  <p:childTnLst>
                                    <p:animEffect transition="out" filter="blinds(horizontal)">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par>
                          <p:cTn id="46" fill="hold">
                            <p:stCondLst>
                              <p:cond delay="16500"/>
                            </p:stCondLst>
                            <p:childTnLst>
                              <p:par>
                                <p:cTn id="47" presetID="0" presetClass="path" presetSubtype="0" accel="50000" decel="50000" fill="hold" nodeType="afterEffect">
                                  <p:stCondLst>
                                    <p:cond delay="0"/>
                                  </p:stCondLst>
                                  <p:childTnLst>
                                    <p:animMotion origin="layout" path="M -0.07083 0.00857 C -0.10521 0.05301 -0.13767 0.09792 -0.15104 0.15903 C -0.1625 0.22014 -0.15486 0.29746 -0.14722 0.37523 " pathEditMode="relative" rAng="0" ptsTypes="aaA">
                                      <p:cBhvr>
                                        <p:cTn id="48" dur="2000" fill="hold"/>
                                        <p:tgtEl>
                                          <p:spTgt spid="20"/>
                                        </p:tgtEl>
                                        <p:attrNameLst>
                                          <p:attrName>ppt_x</p:attrName>
                                          <p:attrName>ppt_y</p:attrName>
                                        </p:attrNameLst>
                                      </p:cBhvr>
                                      <p:rCtr x="-46" y="183"/>
                                    </p:animMotion>
                                  </p:childTnLst>
                                </p:cTn>
                              </p:par>
                            </p:childTnLst>
                          </p:cTn>
                        </p:par>
                        <p:par>
                          <p:cTn id="49" fill="hold">
                            <p:stCondLst>
                              <p:cond delay="18500"/>
                            </p:stCondLst>
                            <p:childTnLst>
                              <p:par>
                                <p:cTn id="50" presetID="5" presetClass="exit" presetSubtype="10" fill="hold" nodeType="afterEffect">
                                  <p:stCondLst>
                                    <p:cond delay="0"/>
                                  </p:stCondLst>
                                  <p:childTnLst>
                                    <p:animEffect transition="out" filter="checkerboard(across)">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9000"/>
                            </p:stCondLst>
                            <p:childTnLst>
                              <p:par>
                                <p:cTn id="54" presetID="0" presetClass="path" presetSubtype="0" accel="50000" decel="50000" fill="hold" nodeType="afterEffect">
                                  <p:stCondLst>
                                    <p:cond delay="0"/>
                                  </p:stCondLst>
                                  <p:childTnLst>
                                    <p:animMotion origin="layout" path="M 8.33333E-7 2.59259E-6 C 8.33333E-7 2.59259E-6 -0.01285 0.15393 -0.0257 0.30787 " pathEditMode="relative" ptsTypes="aA">
                                      <p:cBhvr>
                                        <p:cTn id="55" dur="2000" fill="hold"/>
                                        <p:tgtEl>
                                          <p:spTgt spid="26"/>
                                        </p:tgtEl>
                                        <p:attrNameLst>
                                          <p:attrName>ppt_x</p:attrName>
                                          <p:attrName>ppt_y</p:attrName>
                                        </p:attrNameLst>
                                      </p:cBhvr>
                                    </p:animMotion>
                                  </p:childTnLst>
                                </p:cTn>
                              </p:par>
                            </p:childTnLst>
                          </p:cTn>
                        </p:par>
                        <p:par>
                          <p:cTn id="56" fill="hold">
                            <p:stCondLst>
                              <p:cond delay="21000"/>
                            </p:stCondLst>
                            <p:childTnLst>
                              <p:par>
                                <p:cTn id="57" presetID="3" presetClass="exit" presetSubtype="10" fill="hold" nodeType="afterEffect">
                                  <p:stCondLst>
                                    <p:cond delay="0"/>
                                  </p:stCondLst>
                                  <p:childTnLst>
                                    <p:animEffect transition="out" filter="blinds(horizontal)">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21500"/>
                            </p:stCondLst>
                            <p:childTnLst>
                              <p:par>
                                <p:cTn id="61" presetID="0" presetClass="path" presetSubtype="0" accel="50000" decel="50000" fill="hold" nodeType="afterEffect">
                                  <p:stCondLst>
                                    <p:cond delay="0"/>
                                  </p:stCondLst>
                                  <p:childTnLst>
                                    <p:animMotion origin="layout" path="M 0.00139 0.03588 C 0.00139 0.03588 0.00452 0.13495 0.00782 0.23426 " pathEditMode="relative" ptsTypes="aA">
                                      <p:cBhvr>
                                        <p:cTn id="62" dur="2000" fill="hold"/>
                                        <p:tgtEl>
                                          <p:spTgt spid="19"/>
                                        </p:tgtEl>
                                        <p:attrNameLst>
                                          <p:attrName>ppt_x</p:attrName>
                                          <p:attrName>ppt_y</p:attrName>
                                        </p:attrNameLst>
                                      </p:cBhvr>
                                    </p:animMotion>
                                  </p:childTnLst>
                                </p:cTn>
                              </p:par>
                            </p:childTnLst>
                          </p:cTn>
                        </p:par>
                        <p:par>
                          <p:cTn id="63" fill="hold">
                            <p:stCondLst>
                              <p:cond delay="23500"/>
                            </p:stCondLst>
                            <p:childTnLst>
                              <p:par>
                                <p:cTn id="64" presetID="3" presetClass="exit" presetSubtype="10" fill="hold" nodeType="afterEffect">
                                  <p:stCondLst>
                                    <p:cond delay="0"/>
                                  </p:stCondLst>
                                  <p:childTnLst>
                                    <p:animEffect transition="out" filter="blinds(horizontal)">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par>
                          <p:cTn id="67" fill="hold">
                            <p:stCondLst>
                              <p:cond delay="24000"/>
                            </p:stCondLst>
                            <p:childTnLst>
                              <p:par>
                                <p:cTn id="68" presetID="0" presetClass="path" presetSubtype="0" accel="50000" decel="50000" fill="hold" nodeType="afterEffect">
                                  <p:stCondLst>
                                    <p:cond delay="0"/>
                                  </p:stCondLst>
                                  <p:childTnLst>
                                    <p:animMotion origin="layout" path="M 0.09584 -0.00116 C 0.12952 -0.00278 0.1632 -0.00417 0.20486 -0.0044 C 0.24653 -0.00463 0.30886 -0.00926 0.34584 -0.00278 C 0.38282 0.0037 0.40643 -0.00186 0.42657 0.03472 C 0.4467 0.07129 0.45643 0.14352 0.46632 0.21597 " pathEditMode="relative" ptsTypes="aaaaA">
                                      <p:cBhvr>
                                        <p:cTn id="69" dur="2000" fill="hold"/>
                                        <p:tgtEl>
                                          <p:spTgt spid="25"/>
                                        </p:tgtEl>
                                        <p:attrNameLst>
                                          <p:attrName>ppt_x</p:attrName>
                                          <p:attrName>ppt_y</p:attrName>
                                        </p:attrNameLst>
                                      </p:cBhvr>
                                    </p:animMotion>
                                  </p:childTnLst>
                                </p:cTn>
                              </p:par>
                            </p:childTnLst>
                          </p:cTn>
                        </p:par>
                        <p:par>
                          <p:cTn id="70" fill="hold">
                            <p:stCondLst>
                              <p:cond delay="26000"/>
                            </p:stCondLst>
                            <p:childTnLst>
                              <p:par>
                                <p:cTn id="71" presetID="3" presetClass="exit" presetSubtype="10" fill="hold" nodeType="afterEffect">
                                  <p:stCondLst>
                                    <p:cond delay="0"/>
                                  </p:stCondLst>
                                  <p:childTnLst>
                                    <p:animEffect transition="out" filter="blinds(horizontal)">
                                      <p:cBhvr>
                                        <p:cTn id="72" dur="500"/>
                                        <p:tgtEl>
                                          <p:spTgt spid="25"/>
                                        </p:tgtEl>
                                      </p:cBhvr>
                                    </p:animEffect>
                                    <p:set>
                                      <p:cBhvr>
                                        <p:cTn id="73" dur="1" fill="hold">
                                          <p:stCondLst>
                                            <p:cond delay="499"/>
                                          </p:stCondLst>
                                        </p:cTn>
                                        <p:tgtEl>
                                          <p:spTgt spid="25"/>
                                        </p:tgtEl>
                                        <p:attrNameLst>
                                          <p:attrName>style.visibility</p:attrName>
                                        </p:attrNameLst>
                                      </p:cBhvr>
                                      <p:to>
                                        <p:strVal val="hidden"/>
                                      </p:to>
                                    </p:set>
                                  </p:childTnLst>
                                </p:cTn>
                              </p:par>
                            </p:childTnLst>
                          </p:cTn>
                        </p:par>
                        <p:par>
                          <p:cTn id="74" fill="hold">
                            <p:stCondLst>
                              <p:cond delay="26500"/>
                            </p:stCondLst>
                            <p:childTnLst>
                              <p:par>
                                <p:cTn id="75" presetID="0" presetClass="path" presetSubtype="0" accel="50000" decel="50000" fill="hold" nodeType="afterEffect">
                                  <p:stCondLst>
                                    <p:cond delay="0"/>
                                  </p:stCondLst>
                                  <p:childTnLst>
                                    <p:animMotion origin="layout" path="M -0.07761 -0.00046 C -0.16059 -0.00277 -0.24341 -0.00486 -0.29688 0.00116 C -0.35035 0.00718 -0.37327 -0.00625 -0.39809 0.03542 C -0.42292 0.07709 -0.4342 0.16389 -0.44549 0.2507 " pathEditMode="relative" ptsTypes="aaaA">
                                      <p:cBhvr>
                                        <p:cTn id="76" dur="2000" fill="hold"/>
                                        <p:tgtEl>
                                          <p:spTgt spid="14"/>
                                        </p:tgtEl>
                                        <p:attrNameLst>
                                          <p:attrName>ppt_x</p:attrName>
                                          <p:attrName>ppt_y</p:attrName>
                                        </p:attrNameLst>
                                      </p:cBhvr>
                                    </p:animMotion>
                                  </p:childTnLst>
                                </p:cTn>
                              </p:par>
                            </p:childTnLst>
                          </p:cTn>
                        </p:par>
                        <p:par>
                          <p:cTn id="77" fill="hold">
                            <p:stCondLst>
                              <p:cond delay="28500"/>
                            </p:stCondLst>
                            <p:childTnLst>
                              <p:par>
                                <p:cTn id="78" presetID="3" presetClass="exit" presetSubtype="10" fill="hold" nodeType="after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par>
                          <p:cTn id="81" fill="hold">
                            <p:stCondLst>
                              <p:cond delay="29000"/>
                            </p:stCondLst>
                            <p:childTnLst>
                              <p:par>
                                <p:cTn id="82" presetID="42" presetClass="path" presetSubtype="0" accel="50000" decel="50000" fill="hold" nodeType="afterEffect">
                                  <p:stCondLst>
                                    <p:cond delay="0"/>
                                  </p:stCondLst>
                                  <p:childTnLst>
                                    <p:animMotion origin="layout" path="M -4.72222E-6 3.7037E-7 L -0.0342 0.24884 " pathEditMode="relative" rAng="0" ptsTypes="AA">
                                      <p:cBhvr>
                                        <p:cTn id="83" dur="2000" fill="hold"/>
                                        <p:tgtEl>
                                          <p:spTgt spid="27"/>
                                        </p:tgtEl>
                                        <p:attrNameLst>
                                          <p:attrName>ppt_x</p:attrName>
                                          <p:attrName>ppt_y</p:attrName>
                                        </p:attrNameLst>
                                      </p:cBhvr>
                                      <p:rCtr x="-17" y="124"/>
                                    </p:animMotion>
                                  </p:childTnLst>
                                </p:cTn>
                              </p:par>
                            </p:childTnLst>
                          </p:cTn>
                        </p:par>
                        <p:par>
                          <p:cTn id="84" fill="hold">
                            <p:stCondLst>
                              <p:cond delay="31000"/>
                            </p:stCondLst>
                            <p:childTnLst>
                              <p:par>
                                <p:cTn id="85" presetID="5" presetClass="exit" presetSubtype="10" fill="hold" nodeType="afterEffect">
                                  <p:stCondLst>
                                    <p:cond delay="0"/>
                                  </p:stCondLst>
                                  <p:childTnLst>
                                    <p:animEffect transition="out" filter="checkerboard(across)">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solidFill>
                  <a:schemeClr val="accent6">
                    <a:lumMod val="75000"/>
                  </a:schemeClr>
                </a:solidFill>
              </a:rPr>
              <a:t>Is Credit Risk Worth Taking?</a:t>
            </a:r>
            <a:endParaRPr lang="en-US" dirty="0">
              <a:solidFill>
                <a:schemeClr val="accent6">
                  <a:lumMod val="75000"/>
                </a:schemeClr>
              </a:solidFill>
            </a:endParaRPr>
          </a:p>
        </p:txBody>
      </p:sp>
      <p:sp>
        <p:nvSpPr>
          <p:cNvPr id="159746" name="Content Placeholder 2"/>
          <p:cNvSpPr>
            <a:spLocks noGrp="1"/>
          </p:cNvSpPr>
          <p:nvPr>
            <p:ph idx="1"/>
          </p:nvPr>
        </p:nvSpPr>
        <p:spPr>
          <a:xfrm>
            <a:off x="1316038" y="2209800"/>
            <a:ext cx="7204075" cy="3810000"/>
          </a:xfrm>
        </p:spPr>
        <p:txBody>
          <a:bodyPr/>
          <a:lstStyle/>
          <a:p>
            <a:pPr eaLnBrk="1" hangingPunct="1"/>
            <a:r>
              <a:rPr lang="en-US" smtClean="0"/>
              <a:t>Dedicated credit staff</a:t>
            </a:r>
          </a:p>
          <a:p>
            <a:pPr eaLnBrk="1" hangingPunct="1"/>
            <a:r>
              <a:rPr lang="en-US" smtClean="0"/>
              <a:t>Third party data providers – credit rating agencies, etc.</a:t>
            </a:r>
          </a:p>
          <a:p>
            <a:pPr eaLnBrk="1" hangingPunct="1"/>
            <a:r>
              <a:rPr lang="en-US" smtClean="0"/>
              <a:t>Assistance from an outside source</a:t>
            </a:r>
          </a:p>
          <a:p>
            <a:pPr eaLnBrk="1" hangingPunct="1"/>
            <a:r>
              <a:rPr lang="en-US" smtClean="0"/>
              <a:t>Processes and procedures to approve and monitor credit need to be developed</a:t>
            </a:r>
          </a:p>
          <a:p>
            <a:pPr eaLnBrk="1" hangingPunct="1"/>
            <a:r>
              <a:rPr lang="en-US" smtClean="0"/>
              <a:t>Formal review process and due diligence</a:t>
            </a:r>
          </a:p>
          <a:p>
            <a:pPr eaLnBrk="1" hangingPunct="1"/>
            <a:r>
              <a:rPr lang="en-US" smtClean="0"/>
              <a:t>Ongoing monitoring</a:t>
            </a:r>
          </a:p>
        </p:txBody>
      </p:sp>
      <p:sp>
        <p:nvSpPr>
          <p:cNvPr id="159747" name="TextBox 3"/>
          <p:cNvSpPr txBox="1">
            <a:spLocks noChangeArrowheads="1"/>
          </p:cNvSpPr>
          <p:nvPr/>
        </p:nvSpPr>
        <p:spPr bwMode="auto">
          <a:xfrm>
            <a:off x="1295400" y="1447800"/>
            <a:ext cx="6553200" cy="646113"/>
          </a:xfrm>
          <a:prstGeom prst="rect">
            <a:avLst/>
          </a:prstGeom>
          <a:noFill/>
          <a:ln w="9525">
            <a:noFill/>
            <a:miter lim="800000"/>
            <a:headEnd/>
            <a:tailEnd/>
          </a:ln>
        </p:spPr>
        <p:txBody>
          <a:bodyPr>
            <a:spAutoFit/>
          </a:bodyPr>
          <a:lstStyle/>
          <a:p>
            <a:r>
              <a:rPr lang="en-US" sz="1800">
                <a:solidFill>
                  <a:schemeClr val="accent2"/>
                </a:solidFill>
              </a:rPr>
              <a:t>If the answer is yes, then the appropriate resources and processes are needed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608" eaLnBrk="1" hangingPunct="1">
              <a:defRPr/>
            </a:pPr>
            <a:r>
              <a:rPr lang="en-US" dirty="0" smtClean="0">
                <a:solidFill>
                  <a:schemeClr val="accent6">
                    <a:lumMod val="75000"/>
                  </a:schemeClr>
                </a:solidFill>
              </a:rPr>
              <a:t>PFM’s Credit Philosophy</a:t>
            </a:r>
            <a:endParaRPr lang="en-US" dirty="0">
              <a:solidFill>
                <a:schemeClr val="accent6">
                  <a:lumMod val="75000"/>
                </a:schemeClr>
              </a:solidFill>
            </a:endParaRPr>
          </a:p>
        </p:txBody>
      </p:sp>
      <p:sp>
        <p:nvSpPr>
          <p:cNvPr id="164866" name="Content Placeholder 4"/>
          <p:cNvSpPr>
            <a:spLocks noGrp="1"/>
          </p:cNvSpPr>
          <p:nvPr>
            <p:ph idx="1"/>
          </p:nvPr>
        </p:nvSpPr>
        <p:spPr/>
        <p:txBody>
          <a:bodyPr/>
          <a:lstStyle/>
          <a:p>
            <a:pPr eaLnBrk="1" hangingPunct="1">
              <a:defRPr/>
            </a:pPr>
            <a:r>
              <a:rPr lang="en-US" dirty="0" smtClean="0"/>
              <a:t>Safety is the primary concern at PFM, willing to forgo return for safety</a:t>
            </a:r>
          </a:p>
          <a:p>
            <a:pPr eaLnBrk="1" hangingPunct="1">
              <a:defRPr/>
            </a:pPr>
            <a:r>
              <a:rPr lang="en-US" dirty="0" smtClean="0"/>
              <a:t>Issuer credit quality is determined on a fundamental basis</a:t>
            </a:r>
          </a:p>
          <a:p>
            <a:pPr lvl="1" eaLnBrk="1" hangingPunct="1">
              <a:defRPr/>
            </a:pPr>
            <a:r>
              <a:rPr lang="en-US" dirty="0" smtClean="0">
                <a:ea typeface="+mn-ea"/>
                <a:cs typeface="+mn-cs"/>
              </a:rPr>
              <a:t>Micro or Issuer specific analysis</a:t>
            </a:r>
          </a:p>
          <a:p>
            <a:pPr lvl="1" eaLnBrk="1" hangingPunct="1">
              <a:defRPr/>
            </a:pPr>
            <a:r>
              <a:rPr lang="en-US" dirty="0" smtClean="0">
                <a:ea typeface="+mn-ea"/>
                <a:cs typeface="+mn-cs"/>
              </a:rPr>
              <a:t>Macro or Industry/Country level analysis</a:t>
            </a:r>
          </a:p>
          <a:p>
            <a:pPr eaLnBrk="1" hangingPunct="1">
              <a:defRPr/>
            </a:pPr>
            <a:r>
              <a:rPr lang="en-US" dirty="0" smtClean="0"/>
              <a:t>Credit ratings are important, but secondary to our own analysis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388" y="685800"/>
            <a:ext cx="7643812" cy="838200"/>
          </a:xfrm>
        </p:spPr>
        <p:txBody>
          <a:bodyPr/>
          <a:lstStyle/>
          <a:p>
            <a:pPr defTabSz="914608" eaLnBrk="1" hangingPunct="1">
              <a:defRPr/>
            </a:pPr>
            <a:r>
              <a:rPr lang="en-US" dirty="0" smtClean="0">
                <a:solidFill>
                  <a:schemeClr val="accent6">
                    <a:lumMod val="75000"/>
                  </a:schemeClr>
                </a:solidFill>
              </a:rPr>
              <a:t>PFM’s Credit Committee &amp; Approved Credit List</a:t>
            </a:r>
            <a:endParaRPr lang="en-US" dirty="0">
              <a:solidFill>
                <a:schemeClr val="accent6">
                  <a:lumMod val="75000"/>
                </a:schemeClr>
              </a:solidFill>
            </a:endParaRPr>
          </a:p>
        </p:txBody>
      </p:sp>
      <p:sp>
        <p:nvSpPr>
          <p:cNvPr id="165890" name="Content Placeholder 4"/>
          <p:cNvSpPr>
            <a:spLocks noGrp="1"/>
          </p:cNvSpPr>
          <p:nvPr>
            <p:ph idx="1"/>
          </p:nvPr>
        </p:nvSpPr>
        <p:spPr/>
        <p:txBody>
          <a:bodyPr/>
          <a:lstStyle/>
          <a:p>
            <a:pPr eaLnBrk="1" hangingPunct="1">
              <a:defRPr/>
            </a:pPr>
            <a:r>
              <a:rPr lang="en-US" dirty="0" smtClean="0"/>
              <a:t>PFM Credit Committee</a:t>
            </a:r>
          </a:p>
          <a:p>
            <a:pPr lvl="1" eaLnBrk="1" hangingPunct="1">
              <a:defRPr/>
            </a:pPr>
            <a:r>
              <a:rPr lang="en-US" dirty="0" smtClean="0">
                <a:ea typeface="+mn-ea"/>
                <a:cs typeface="+mn-cs"/>
              </a:rPr>
              <a:t>Review approved list, current market trends and new issuers</a:t>
            </a:r>
          </a:p>
          <a:p>
            <a:pPr lvl="1" eaLnBrk="1" hangingPunct="1">
              <a:defRPr/>
            </a:pPr>
            <a:r>
              <a:rPr lang="en-US" dirty="0" smtClean="0">
                <a:ea typeface="+mn-ea"/>
                <a:cs typeface="+mn-cs"/>
              </a:rPr>
              <a:t>Committee consists of Chief Investment Officer, Chief Credit Officer, Portfolio Managers and Credit Analysts</a:t>
            </a:r>
          </a:p>
          <a:p>
            <a:pPr eaLnBrk="1" hangingPunct="1">
              <a:defRPr/>
            </a:pPr>
            <a:r>
              <a:rPr lang="en-US" dirty="0" smtClean="0"/>
              <a:t>All issuers reviewed before being added to the approved list of issuers</a:t>
            </a:r>
          </a:p>
          <a:p>
            <a:pPr eaLnBrk="1" hangingPunct="1">
              <a:defRPr/>
            </a:pPr>
            <a:r>
              <a:rPr lang="en-US" dirty="0" smtClean="0"/>
              <a:t>Approved list is a living document </a:t>
            </a:r>
          </a:p>
          <a:p>
            <a:pPr eaLnBrk="1" hangingPunct="1">
              <a:defRPr/>
            </a:pPr>
            <a:r>
              <a:rPr lang="en-US" dirty="0" smtClean="0"/>
              <a:t>Rating changes updated immediately</a:t>
            </a:r>
          </a:p>
          <a:p>
            <a:pPr lvl="1" eaLnBrk="1" hangingPunct="1">
              <a:defRPr/>
            </a:pPr>
            <a:r>
              <a:rPr lang="en-US" dirty="0" smtClean="0">
                <a:ea typeface="+mn-ea"/>
                <a:cs typeface="+mn-cs"/>
              </a:rPr>
              <a:t>Credit analysis beyond published credit rating</a:t>
            </a:r>
          </a:p>
          <a:p>
            <a:pPr lvl="1" eaLnBrk="1" hangingPunct="1">
              <a:defRPr/>
            </a:pPr>
            <a:r>
              <a:rPr lang="en-US" dirty="0" smtClean="0">
                <a:ea typeface="+mn-ea"/>
                <a:cs typeface="+mn-cs"/>
              </a:rPr>
              <a:t>Monitoring of credit ratings is essential</a:t>
            </a:r>
          </a:p>
          <a:p>
            <a:pPr lvl="1" eaLnBrk="1" hangingPunct="1">
              <a:defRPr/>
            </a:pPr>
            <a:r>
              <a:rPr lang="en-US" dirty="0" smtClean="0">
                <a:ea typeface="+mn-ea"/>
                <a:cs typeface="+mn-cs"/>
              </a:rPr>
              <a:t>Utilize proprietary credit monitoring models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solidFill>
                  <a:schemeClr val="accent6">
                    <a:lumMod val="75000"/>
                  </a:schemeClr>
                </a:solidFill>
              </a:rPr>
              <a:t>Where Should a Review Start?</a:t>
            </a:r>
            <a:endParaRPr lang="en-US" dirty="0">
              <a:solidFill>
                <a:schemeClr val="accent6">
                  <a:lumMod val="75000"/>
                </a:schemeClr>
              </a:solidFill>
            </a:endParaRPr>
          </a:p>
        </p:txBody>
      </p:sp>
      <p:sp>
        <p:nvSpPr>
          <p:cNvPr id="162818" name="Content Placeholder 2"/>
          <p:cNvSpPr>
            <a:spLocks noGrp="1"/>
          </p:cNvSpPr>
          <p:nvPr>
            <p:ph idx="1"/>
          </p:nvPr>
        </p:nvSpPr>
        <p:spPr>
          <a:xfrm>
            <a:off x="1316038" y="2057400"/>
            <a:ext cx="7204075" cy="2438400"/>
          </a:xfrm>
        </p:spPr>
        <p:txBody>
          <a:bodyPr/>
          <a:lstStyle/>
          <a:p>
            <a:pPr eaLnBrk="1" hangingPunct="1"/>
            <a:r>
              <a:rPr lang="en-US" sz="2000" smtClean="0"/>
              <a:t>What type of business is the company in? </a:t>
            </a:r>
          </a:p>
          <a:p>
            <a:pPr eaLnBrk="1" hangingPunct="1"/>
            <a:r>
              <a:rPr lang="en-US" sz="2000" smtClean="0"/>
              <a:t>Where does the company derive its profit from?</a:t>
            </a:r>
          </a:p>
          <a:p>
            <a:pPr eaLnBrk="1" hangingPunct="1"/>
            <a:r>
              <a:rPr lang="en-US" sz="2000" smtClean="0"/>
              <a:t>Who are the company’s customers?</a:t>
            </a:r>
          </a:p>
          <a:p>
            <a:pPr eaLnBrk="1" hangingPunct="1"/>
            <a:r>
              <a:rPr lang="en-US" sz="2000" smtClean="0"/>
              <a:t>What is the company’s structure?</a:t>
            </a:r>
          </a:p>
          <a:p>
            <a:pPr eaLnBrk="1" hangingPunct="1"/>
            <a:r>
              <a:rPr lang="en-US" sz="2000" smtClean="0"/>
              <a:t>Where does the company operate?</a:t>
            </a:r>
          </a:p>
          <a:p>
            <a:pPr eaLnBrk="1" hangingPunct="1"/>
            <a:endParaRPr lang="en-US" sz="2000" smtClean="0"/>
          </a:p>
        </p:txBody>
      </p:sp>
      <p:sp>
        <p:nvSpPr>
          <p:cNvPr id="162819" name="TextBox 5"/>
          <p:cNvSpPr txBox="1">
            <a:spLocks noChangeArrowheads="1"/>
          </p:cNvSpPr>
          <p:nvPr/>
        </p:nvSpPr>
        <p:spPr bwMode="auto">
          <a:xfrm>
            <a:off x="1219200" y="4724400"/>
            <a:ext cx="7162800" cy="646113"/>
          </a:xfrm>
          <a:prstGeom prst="rect">
            <a:avLst/>
          </a:prstGeom>
          <a:noFill/>
          <a:ln w="9525">
            <a:noFill/>
            <a:miter lim="800000"/>
            <a:headEnd/>
            <a:tailEnd/>
          </a:ln>
        </p:spPr>
        <p:txBody>
          <a:bodyPr>
            <a:spAutoFit/>
          </a:bodyPr>
          <a:lstStyle/>
          <a:p>
            <a:r>
              <a:rPr lang="en-US" sz="1800">
                <a:solidFill>
                  <a:schemeClr val="accent2"/>
                </a:solidFill>
              </a:rPr>
              <a:t>Sources of information include company filings, analysts’ reports, rating agencies and other available information</a:t>
            </a:r>
          </a:p>
        </p:txBody>
      </p:sp>
      <p:sp>
        <p:nvSpPr>
          <p:cNvPr id="162820" name="TextBox 6"/>
          <p:cNvSpPr txBox="1">
            <a:spLocks noChangeArrowheads="1"/>
          </p:cNvSpPr>
          <p:nvPr/>
        </p:nvSpPr>
        <p:spPr bwMode="auto">
          <a:xfrm>
            <a:off x="1371600" y="1447800"/>
            <a:ext cx="6934200" cy="369888"/>
          </a:xfrm>
          <a:prstGeom prst="rect">
            <a:avLst/>
          </a:prstGeom>
          <a:noFill/>
          <a:ln w="9525">
            <a:noFill/>
            <a:miter lim="800000"/>
            <a:headEnd/>
            <a:tailEnd/>
          </a:ln>
        </p:spPr>
        <p:txBody>
          <a:bodyPr>
            <a:spAutoFit/>
          </a:bodyPr>
          <a:lstStyle/>
          <a:p>
            <a:r>
              <a:rPr lang="en-US" sz="1800">
                <a:solidFill>
                  <a:schemeClr val="accent2"/>
                </a:solidFill>
              </a:rPr>
              <a:t>A qualitative assessment of the company is usually conducted first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t> </a:t>
            </a:r>
            <a:r>
              <a:rPr lang="en-US" dirty="0" smtClean="0">
                <a:solidFill>
                  <a:schemeClr val="accent6">
                    <a:lumMod val="75000"/>
                  </a:schemeClr>
                </a:solidFill>
              </a:rPr>
              <a:t>A Quantitative Review is also Necessary</a:t>
            </a:r>
            <a:endParaRPr lang="en-US" dirty="0">
              <a:solidFill>
                <a:schemeClr val="accent6">
                  <a:lumMod val="75000"/>
                </a:schemeClr>
              </a:solidFill>
            </a:endParaRPr>
          </a:p>
        </p:txBody>
      </p:sp>
      <p:sp>
        <p:nvSpPr>
          <p:cNvPr id="3" name="Content Placeholder 2"/>
          <p:cNvSpPr>
            <a:spLocks noGrp="1"/>
          </p:cNvSpPr>
          <p:nvPr>
            <p:ph idx="1"/>
          </p:nvPr>
        </p:nvSpPr>
        <p:spPr>
          <a:xfrm>
            <a:off x="1316038" y="2286000"/>
            <a:ext cx="7204075" cy="2590800"/>
          </a:xfrm>
        </p:spPr>
        <p:txBody>
          <a:bodyPr/>
          <a:lstStyle/>
          <a:p>
            <a:pPr marL="307718" indent="-307718" defTabSz="914608" eaLnBrk="1" hangingPunct="1">
              <a:defRPr/>
            </a:pPr>
            <a:r>
              <a:rPr lang="en-US" dirty="0" smtClean="0"/>
              <a:t> A comparison between peers should be conducted</a:t>
            </a:r>
          </a:p>
          <a:p>
            <a:pPr marL="307718" indent="-307718" defTabSz="914608" eaLnBrk="1" hangingPunct="1">
              <a:defRPr/>
            </a:pPr>
            <a:r>
              <a:rPr lang="en-US" dirty="0" smtClean="0"/>
              <a:t>Profitability ratios, operating results and capital analysis is important</a:t>
            </a:r>
          </a:p>
          <a:p>
            <a:pPr marL="307718" indent="-307718" defTabSz="914608" eaLnBrk="1" hangingPunct="1">
              <a:defRPr/>
            </a:pPr>
            <a:r>
              <a:rPr lang="en-US" dirty="0" smtClean="0"/>
              <a:t>Dependent on management reporting, auditors and local accounting regulations</a:t>
            </a:r>
          </a:p>
          <a:p>
            <a:pPr marL="307718" indent="-307718" defTabSz="914608" eaLnBrk="1" hangingPunct="1">
              <a:defRPr/>
            </a:pPr>
            <a:r>
              <a:rPr lang="en-US" dirty="0" smtClean="0"/>
              <a:t>Rating agencies and analysts in the broker/dealer community  regularly calculate a variety of ratios</a:t>
            </a:r>
          </a:p>
          <a:p>
            <a:pPr marL="307718" indent="-307718" defTabSz="914608" eaLnBrk="1" hangingPunct="1">
              <a:defRPr/>
            </a:pPr>
            <a:endParaRPr lang="en-US" dirty="0" smtClean="0"/>
          </a:p>
          <a:p>
            <a:pPr marL="307718" indent="-307718" defTabSz="914608" eaLnBrk="1" hangingPunct="1">
              <a:defRPr/>
            </a:pPr>
            <a:endParaRPr lang="en-US" dirty="0" smtClean="0"/>
          </a:p>
          <a:p>
            <a:pPr marL="307718" indent="-307718" defTabSz="914608" eaLnBrk="1" hangingPunct="1">
              <a:defRPr/>
            </a:pPr>
            <a:endParaRPr lang="en-US" kern="1200" dirty="0" smtClean="0">
              <a:solidFill>
                <a:schemeClr val="accent2"/>
              </a:solidFill>
            </a:endParaRPr>
          </a:p>
        </p:txBody>
      </p:sp>
      <p:sp>
        <p:nvSpPr>
          <p:cNvPr id="163843" name="TextBox 3"/>
          <p:cNvSpPr txBox="1">
            <a:spLocks noChangeArrowheads="1"/>
          </p:cNvSpPr>
          <p:nvPr/>
        </p:nvSpPr>
        <p:spPr bwMode="auto">
          <a:xfrm>
            <a:off x="1371600" y="1600200"/>
            <a:ext cx="7162800" cy="646113"/>
          </a:xfrm>
          <a:prstGeom prst="rect">
            <a:avLst/>
          </a:prstGeom>
          <a:noFill/>
          <a:ln w="9525">
            <a:noFill/>
            <a:miter lim="800000"/>
            <a:headEnd/>
            <a:tailEnd/>
          </a:ln>
        </p:spPr>
        <p:txBody>
          <a:bodyPr>
            <a:spAutoFit/>
          </a:bodyPr>
          <a:lstStyle/>
          <a:p>
            <a:r>
              <a:rPr lang="en-US" sz="1800">
                <a:solidFill>
                  <a:schemeClr val="accent2"/>
                </a:solidFill>
              </a:rPr>
              <a:t>Although necessary, a quantitative review alone would have missed potential problems</a:t>
            </a:r>
          </a:p>
        </p:txBody>
      </p:sp>
      <p:sp>
        <p:nvSpPr>
          <p:cNvPr id="163844" name="TextBox 4"/>
          <p:cNvSpPr txBox="1">
            <a:spLocks noChangeArrowheads="1"/>
          </p:cNvSpPr>
          <p:nvPr/>
        </p:nvSpPr>
        <p:spPr bwMode="auto">
          <a:xfrm>
            <a:off x="1524000" y="5181600"/>
            <a:ext cx="7086600" cy="369888"/>
          </a:xfrm>
          <a:prstGeom prst="rect">
            <a:avLst/>
          </a:prstGeom>
          <a:noFill/>
          <a:ln w="9525">
            <a:noFill/>
            <a:miter lim="800000"/>
            <a:headEnd/>
            <a:tailEnd/>
          </a:ln>
        </p:spPr>
        <p:txBody>
          <a:bodyPr>
            <a:spAutoFit/>
          </a:bodyPr>
          <a:lstStyle/>
          <a:p>
            <a:r>
              <a:rPr lang="en-US" sz="1800">
                <a:solidFill>
                  <a:schemeClr val="accent2"/>
                </a:solidFill>
              </a:rPr>
              <a:t>In the end, judgment has to be exercised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8" y="685800"/>
            <a:ext cx="7350125" cy="609600"/>
          </a:xfrm>
        </p:spPr>
        <p:txBody>
          <a:bodyPr/>
          <a:lstStyle/>
          <a:p>
            <a:pPr defTabSz="914608" eaLnBrk="1" hangingPunct="1">
              <a:defRPr/>
            </a:pPr>
            <a:r>
              <a:rPr lang="en-US" dirty="0" smtClean="0">
                <a:solidFill>
                  <a:schemeClr val="accent6">
                    <a:lumMod val="75000"/>
                  </a:schemeClr>
                </a:solidFill>
              </a:rPr>
              <a:t>Some Characteristics of Good Credits</a:t>
            </a:r>
            <a:endParaRPr lang="en-US" dirty="0">
              <a:solidFill>
                <a:schemeClr val="accent6">
                  <a:lumMod val="75000"/>
                </a:schemeClr>
              </a:solidFill>
            </a:endParaRPr>
          </a:p>
        </p:txBody>
      </p:sp>
      <p:sp>
        <p:nvSpPr>
          <p:cNvPr id="164866" name="Content Placeholder 2"/>
          <p:cNvSpPr>
            <a:spLocks noGrp="1"/>
          </p:cNvSpPr>
          <p:nvPr>
            <p:ph idx="1"/>
          </p:nvPr>
        </p:nvSpPr>
        <p:spPr>
          <a:xfrm>
            <a:off x="1316038" y="2057400"/>
            <a:ext cx="7204075" cy="3962400"/>
          </a:xfrm>
        </p:spPr>
        <p:txBody>
          <a:bodyPr/>
          <a:lstStyle/>
          <a:p>
            <a:pPr lvl="1" eaLnBrk="1" hangingPunct="1">
              <a:buFont typeface="Arial" charset="0"/>
              <a:buChar char="•"/>
            </a:pPr>
            <a:r>
              <a:rPr lang="en-US" smtClean="0"/>
              <a:t>Leader in its industry</a:t>
            </a:r>
          </a:p>
          <a:p>
            <a:pPr lvl="1" eaLnBrk="1" hangingPunct="1">
              <a:buFont typeface="Arial" charset="0"/>
              <a:buChar char="•"/>
            </a:pPr>
            <a:r>
              <a:rPr lang="en-US" smtClean="0"/>
              <a:t>Essential Industry</a:t>
            </a:r>
          </a:p>
          <a:p>
            <a:pPr lvl="1" eaLnBrk="1" hangingPunct="1">
              <a:buFont typeface="Arial" charset="0"/>
              <a:buChar char="•"/>
            </a:pPr>
            <a:r>
              <a:rPr lang="en-US" smtClean="0"/>
              <a:t>Diverse revenue and profit streams</a:t>
            </a:r>
          </a:p>
          <a:p>
            <a:pPr lvl="1" eaLnBrk="1" hangingPunct="1">
              <a:buFont typeface="Arial" charset="0"/>
              <a:buChar char="•"/>
            </a:pPr>
            <a:r>
              <a:rPr lang="en-US" smtClean="0"/>
              <a:t>Superior financial condition, debt levels and profitability when compared to peers</a:t>
            </a:r>
          </a:p>
          <a:p>
            <a:pPr lvl="1" eaLnBrk="1" hangingPunct="1">
              <a:buFont typeface="Arial" charset="0"/>
              <a:buChar char="•"/>
            </a:pPr>
            <a:r>
              <a:rPr lang="en-US" smtClean="0"/>
              <a:t>Large market capitalization</a:t>
            </a:r>
          </a:p>
          <a:p>
            <a:pPr lvl="1" eaLnBrk="1" hangingPunct="1">
              <a:buFont typeface="Arial" charset="0"/>
              <a:buChar char="•"/>
            </a:pPr>
            <a:r>
              <a:rPr lang="en-US" smtClean="0"/>
              <a:t>Improving or stable credit rating</a:t>
            </a:r>
          </a:p>
          <a:p>
            <a:pPr lvl="1" eaLnBrk="1" hangingPunct="1">
              <a:buFont typeface="Arial" charset="0"/>
              <a:buChar char="•"/>
            </a:pPr>
            <a:r>
              <a:rPr lang="en-US" smtClean="0"/>
              <a:t>Easily accessible information</a:t>
            </a:r>
          </a:p>
          <a:p>
            <a:pPr lvl="1" eaLnBrk="1" hangingPunct="1">
              <a:buFont typeface="Arial" charset="0"/>
              <a:buChar char="•"/>
            </a:pPr>
            <a:r>
              <a:rPr lang="en-US" smtClean="0"/>
              <a:t>Plenty of news flow</a:t>
            </a:r>
          </a:p>
          <a:p>
            <a:pPr lvl="1" eaLnBrk="1" hangingPunct="1"/>
            <a:endParaRPr lang="en-US" smtClean="0"/>
          </a:p>
          <a:p>
            <a:pPr eaLnBrk="1" hangingPunct="1"/>
            <a:endParaRPr lang="en-US" smtClean="0"/>
          </a:p>
        </p:txBody>
      </p:sp>
      <p:sp>
        <p:nvSpPr>
          <p:cNvPr id="164867" name="TextBox 3"/>
          <p:cNvSpPr txBox="1">
            <a:spLocks noChangeArrowheads="1"/>
          </p:cNvSpPr>
          <p:nvPr/>
        </p:nvSpPr>
        <p:spPr bwMode="auto">
          <a:xfrm>
            <a:off x="1295400" y="1447800"/>
            <a:ext cx="6934200" cy="369888"/>
          </a:xfrm>
          <a:prstGeom prst="rect">
            <a:avLst/>
          </a:prstGeom>
          <a:noFill/>
          <a:ln w="9525">
            <a:noFill/>
            <a:miter lim="800000"/>
            <a:headEnd/>
            <a:tailEnd/>
          </a:ln>
        </p:spPr>
        <p:txBody>
          <a:bodyPr>
            <a:spAutoFit/>
          </a:bodyPr>
          <a:lstStyle/>
          <a:p>
            <a:r>
              <a:rPr lang="en-US" sz="1800">
                <a:solidFill>
                  <a:schemeClr val="accent2"/>
                </a:solidFill>
              </a:rPr>
              <a:t>Companies that are “good” credit risks have similar characteristics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p:txBody>
          <a:bodyPr/>
          <a:lstStyle/>
          <a:p>
            <a:r>
              <a:rPr lang="en-US" smtClean="0"/>
              <a:t>Credit Analysis Process</a:t>
            </a:r>
          </a:p>
        </p:txBody>
      </p:sp>
      <p:sp>
        <p:nvSpPr>
          <p:cNvPr id="126978" name="AutoShape 3"/>
          <p:cNvSpPr>
            <a:spLocks noChangeArrowheads="1"/>
          </p:cNvSpPr>
          <p:nvPr/>
        </p:nvSpPr>
        <p:spPr bwMode="auto">
          <a:xfrm>
            <a:off x="2424113" y="1452563"/>
            <a:ext cx="4156075" cy="815975"/>
          </a:xfrm>
          <a:prstGeom prst="downArrowCallout">
            <a:avLst>
              <a:gd name="adj1" fmla="val 127335"/>
              <a:gd name="adj2" fmla="val 127335"/>
              <a:gd name="adj3" fmla="val 16667"/>
              <a:gd name="adj4" fmla="val 66667"/>
            </a:avLst>
          </a:prstGeom>
          <a:solidFill>
            <a:srgbClr val="000080"/>
          </a:solidFill>
          <a:ln w="9525" algn="ctr">
            <a:solidFill>
              <a:schemeClr val="tx1"/>
            </a:solidFill>
            <a:miter lim="800000"/>
            <a:headEnd/>
            <a:tailEnd/>
          </a:ln>
        </p:spPr>
        <p:txBody>
          <a:bodyPr lIns="82048" tIns="41025" rIns="82048" bIns="41025" anchor="ctr">
            <a:spAutoFit/>
          </a:bodyPr>
          <a:lstStyle/>
          <a:p>
            <a:pPr algn="ctr" defTabSz="820738" eaLnBrk="0" hangingPunct="0"/>
            <a:r>
              <a:rPr lang="en-US" sz="1600" b="1">
                <a:solidFill>
                  <a:schemeClr val="bg1"/>
                </a:solidFill>
              </a:rPr>
              <a:t>Government Code</a:t>
            </a:r>
          </a:p>
          <a:p>
            <a:pPr algn="ctr" defTabSz="820738" eaLnBrk="0" hangingPunct="0"/>
            <a:endParaRPr lang="en-US" sz="1600" b="1">
              <a:solidFill>
                <a:schemeClr val="bg1"/>
              </a:solidFill>
            </a:endParaRPr>
          </a:p>
        </p:txBody>
      </p:sp>
      <p:sp>
        <p:nvSpPr>
          <p:cNvPr id="126979" name="AutoShape 4"/>
          <p:cNvSpPr>
            <a:spLocks noChangeAspect="1" noChangeArrowheads="1"/>
          </p:cNvSpPr>
          <p:nvPr/>
        </p:nvSpPr>
        <p:spPr bwMode="auto">
          <a:xfrm>
            <a:off x="2424113" y="2371725"/>
            <a:ext cx="4156075" cy="815975"/>
          </a:xfrm>
          <a:prstGeom prst="downArrowCallout">
            <a:avLst>
              <a:gd name="adj1" fmla="val 127335"/>
              <a:gd name="adj2" fmla="val 127335"/>
              <a:gd name="adj3" fmla="val 16667"/>
              <a:gd name="adj4" fmla="val 66667"/>
            </a:avLst>
          </a:prstGeom>
          <a:solidFill>
            <a:schemeClr val="bg2"/>
          </a:solidFill>
          <a:ln w="9525" algn="ctr">
            <a:solidFill>
              <a:schemeClr val="tx1"/>
            </a:solidFill>
            <a:miter lim="800000"/>
            <a:headEnd/>
            <a:tailEnd/>
          </a:ln>
        </p:spPr>
        <p:txBody>
          <a:bodyPr lIns="82048" tIns="41025" rIns="82048" bIns="41025" anchor="ctr">
            <a:spAutoFit/>
          </a:bodyPr>
          <a:lstStyle/>
          <a:p>
            <a:pPr algn="ctr" defTabSz="820738" eaLnBrk="0" hangingPunct="0"/>
            <a:r>
              <a:rPr lang="en-US" sz="1600" b="1">
                <a:solidFill>
                  <a:schemeClr val="bg1"/>
                </a:solidFill>
              </a:rPr>
              <a:t>Investment Policy</a:t>
            </a:r>
          </a:p>
          <a:p>
            <a:pPr algn="ctr" defTabSz="820738" eaLnBrk="0" hangingPunct="0"/>
            <a:endParaRPr lang="en-US" sz="1600" b="1">
              <a:solidFill>
                <a:schemeClr val="bg1"/>
              </a:solidFill>
            </a:endParaRPr>
          </a:p>
        </p:txBody>
      </p:sp>
      <p:sp>
        <p:nvSpPr>
          <p:cNvPr id="126980" name="AutoShape 5"/>
          <p:cNvSpPr>
            <a:spLocks noChangeArrowheads="1"/>
          </p:cNvSpPr>
          <p:nvPr/>
        </p:nvSpPr>
        <p:spPr bwMode="auto">
          <a:xfrm>
            <a:off x="2355850" y="3325813"/>
            <a:ext cx="4224338" cy="815975"/>
          </a:xfrm>
          <a:prstGeom prst="downArrowCallout">
            <a:avLst>
              <a:gd name="adj1" fmla="val 129426"/>
              <a:gd name="adj2" fmla="val 129426"/>
              <a:gd name="adj3" fmla="val 16667"/>
              <a:gd name="adj4" fmla="val 66667"/>
            </a:avLst>
          </a:prstGeom>
          <a:solidFill>
            <a:srgbClr val="000080"/>
          </a:solidFill>
          <a:ln w="9525" algn="ctr">
            <a:solidFill>
              <a:schemeClr val="tx1"/>
            </a:solidFill>
            <a:miter lim="800000"/>
            <a:headEnd/>
            <a:tailEnd/>
          </a:ln>
        </p:spPr>
        <p:txBody>
          <a:bodyPr lIns="82048" tIns="41025" rIns="82048" bIns="41025" anchor="ctr">
            <a:spAutoFit/>
          </a:bodyPr>
          <a:lstStyle/>
          <a:p>
            <a:pPr algn="ctr" defTabSz="820738" eaLnBrk="0" hangingPunct="0"/>
            <a:r>
              <a:rPr lang="en-US" sz="1600" b="1">
                <a:solidFill>
                  <a:schemeClr val="bg1"/>
                </a:solidFill>
              </a:rPr>
              <a:t>Formal Approved Issuer List</a:t>
            </a:r>
          </a:p>
          <a:p>
            <a:pPr algn="ctr" defTabSz="820738" eaLnBrk="0" hangingPunct="0"/>
            <a:endParaRPr lang="en-US" sz="1600" b="1">
              <a:solidFill>
                <a:schemeClr val="bg1"/>
              </a:solidFill>
            </a:endParaRPr>
          </a:p>
        </p:txBody>
      </p:sp>
      <p:sp>
        <p:nvSpPr>
          <p:cNvPr id="126981" name="AutoShape 6"/>
          <p:cNvSpPr>
            <a:spLocks noChangeArrowheads="1"/>
          </p:cNvSpPr>
          <p:nvPr/>
        </p:nvSpPr>
        <p:spPr bwMode="auto">
          <a:xfrm>
            <a:off x="2355850" y="4303713"/>
            <a:ext cx="4224338" cy="815975"/>
          </a:xfrm>
          <a:prstGeom prst="downArrowCallout">
            <a:avLst>
              <a:gd name="adj1" fmla="val 129426"/>
              <a:gd name="adj2" fmla="val 129426"/>
              <a:gd name="adj3" fmla="val 16667"/>
              <a:gd name="adj4" fmla="val 66667"/>
            </a:avLst>
          </a:prstGeom>
          <a:solidFill>
            <a:schemeClr val="bg2"/>
          </a:solidFill>
          <a:ln w="9525" algn="ctr">
            <a:solidFill>
              <a:schemeClr val="tx1"/>
            </a:solidFill>
            <a:miter lim="800000"/>
            <a:headEnd/>
            <a:tailEnd/>
          </a:ln>
        </p:spPr>
        <p:txBody>
          <a:bodyPr lIns="82048" tIns="41025" rIns="82048" bIns="41025" anchor="ctr">
            <a:spAutoFit/>
          </a:bodyPr>
          <a:lstStyle/>
          <a:p>
            <a:pPr algn="ctr" defTabSz="820738" eaLnBrk="0" hangingPunct="0"/>
            <a:r>
              <a:rPr lang="en-US" sz="1600" b="1">
                <a:solidFill>
                  <a:schemeClr val="bg1"/>
                </a:solidFill>
              </a:rPr>
              <a:t>Issuer Monitoring and Ongoing Analysis</a:t>
            </a:r>
          </a:p>
          <a:p>
            <a:pPr algn="ctr" defTabSz="820738" eaLnBrk="0" hangingPunct="0"/>
            <a:endParaRPr lang="en-US" sz="1600" b="1">
              <a:solidFill>
                <a:schemeClr val="bg1"/>
              </a:solidFill>
            </a:endParaRPr>
          </a:p>
        </p:txBody>
      </p:sp>
      <p:sp>
        <p:nvSpPr>
          <p:cNvPr id="126982" name="AutoShape 7"/>
          <p:cNvSpPr>
            <a:spLocks noChangeArrowheads="1"/>
          </p:cNvSpPr>
          <p:nvPr/>
        </p:nvSpPr>
        <p:spPr bwMode="auto">
          <a:xfrm>
            <a:off x="2286000" y="5313363"/>
            <a:ext cx="4294188" cy="669925"/>
          </a:xfrm>
          <a:prstGeom prst="flowChartProcess">
            <a:avLst/>
          </a:prstGeom>
          <a:solidFill>
            <a:srgbClr val="000080"/>
          </a:solidFill>
          <a:ln w="9525" algn="ctr">
            <a:solidFill>
              <a:schemeClr val="tx1"/>
            </a:solidFill>
            <a:miter lim="800000"/>
            <a:headEnd/>
            <a:tailEnd/>
          </a:ln>
        </p:spPr>
        <p:txBody>
          <a:bodyPr lIns="82048" tIns="41025" rIns="82048" bIns="41025" anchor="ctr"/>
          <a:lstStyle/>
          <a:p>
            <a:pPr algn="ctr" defTabSz="820738" eaLnBrk="0" hangingPunct="0"/>
            <a:r>
              <a:rPr lang="en-US" sz="1600" b="1">
                <a:solidFill>
                  <a:schemeClr val="bg1"/>
                </a:solidFill>
              </a:rPr>
              <a:t>Reporting to Management</a:t>
            </a:r>
          </a:p>
        </p:txBody>
      </p:sp>
      <p:pic>
        <p:nvPicPr>
          <p:cNvPr id="126983" name="Picture 8" descr="Revised County Seal 2002"/>
          <p:cNvPicPr>
            <a:picLocks noChangeAspect="1" noChangeArrowheads="1"/>
          </p:cNvPicPr>
          <p:nvPr/>
        </p:nvPicPr>
        <p:blipFill>
          <a:blip r:embed="rId2"/>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solidFill>
                  <a:schemeClr val="accent6">
                    <a:lumMod val="75000"/>
                  </a:schemeClr>
                </a:solidFill>
              </a:rPr>
              <a:t>Approved Credit List</a:t>
            </a:r>
            <a:endParaRPr lang="en-US" dirty="0">
              <a:solidFill>
                <a:schemeClr val="accent6">
                  <a:lumMod val="75000"/>
                </a:schemeClr>
              </a:solidFill>
            </a:endParaRPr>
          </a:p>
        </p:txBody>
      </p:sp>
      <p:sp>
        <p:nvSpPr>
          <p:cNvPr id="165890" name="Content Placeholder 2"/>
          <p:cNvSpPr>
            <a:spLocks noGrp="1"/>
          </p:cNvSpPr>
          <p:nvPr>
            <p:ph idx="1"/>
          </p:nvPr>
        </p:nvSpPr>
        <p:spPr>
          <a:xfrm>
            <a:off x="1316038" y="2133600"/>
            <a:ext cx="7204075" cy="3886200"/>
          </a:xfrm>
        </p:spPr>
        <p:txBody>
          <a:bodyPr/>
          <a:lstStyle/>
          <a:p>
            <a:pPr eaLnBrk="1" hangingPunct="1"/>
            <a:r>
              <a:rPr lang="en-US" smtClean="0"/>
              <a:t>Restricts the issuers that portfolio managers and traders can purchase</a:t>
            </a:r>
          </a:p>
          <a:p>
            <a:pPr eaLnBrk="1" hangingPunct="1"/>
            <a:r>
              <a:rPr lang="en-US" smtClean="0"/>
              <a:t>Staff responsible for managing the portfolio is always aware of any potential exposure</a:t>
            </a:r>
          </a:p>
          <a:p>
            <a:pPr eaLnBrk="1" hangingPunct="1"/>
            <a:r>
              <a:rPr lang="en-US" smtClean="0"/>
              <a:t>Resources can be focused on areas of exposure</a:t>
            </a:r>
          </a:p>
          <a:p>
            <a:pPr eaLnBrk="1" hangingPunct="1"/>
            <a:r>
              <a:rPr lang="en-US" smtClean="0"/>
              <a:t>Oversight bodies are always aware of potential exposure</a:t>
            </a:r>
          </a:p>
          <a:p>
            <a:pPr eaLnBrk="1" hangingPunct="1"/>
            <a:endParaRPr lang="en-US" smtClean="0"/>
          </a:p>
          <a:p>
            <a:pPr eaLnBrk="1" hangingPunct="1"/>
            <a:endParaRPr lang="en-US" smtClean="0"/>
          </a:p>
        </p:txBody>
      </p:sp>
      <p:sp>
        <p:nvSpPr>
          <p:cNvPr id="165891" name="TextBox 3"/>
          <p:cNvSpPr txBox="1">
            <a:spLocks noChangeArrowheads="1"/>
          </p:cNvSpPr>
          <p:nvPr/>
        </p:nvSpPr>
        <p:spPr bwMode="auto">
          <a:xfrm>
            <a:off x="1219200" y="1447800"/>
            <a:ext cx="7315200" cy="369888"/>
          </a:xfrm>
          <a:prstGeom prst="rect">
            <a:avLst/>
          </a:prstGeom>
          <a:noFill/>
          <a:ln w="9525">
            <a:noFill/>
            <a:miter lim="800000"/>
            <a:headEnd/>
            <a:tailEnd/>
          </a:ln>
        </p:spPr>
        <p:txBody>
          <a:bodyPr>
            <a:spAutoFit/>
          </a:bodyPr>
          <a:lstStyle/>
          <a:p>
            <a:r>
              <a:rPr lang="en-US" sz="1800">
                <a:solidFill>
                  <a:schemeClr val="accent2"/>
                </a:solidFill>
              </a:rPr>
              <a:t>An approved credit list is an effective management and oversight tool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solidFill>
                  <a:schemeClr val="accent6">
                    <a:lumMod val="75000"/>
                  </a:schemeClr>
                </a:solidFill>
              </a:rPr>
              <a:t>Credit Monitoring is Essential</a:t>
            </a:r>
            <a:endParaRPr lang="en-US" dirty="0">
              <a:solidFill>
                <a:schemeClr val="accent6">
                  <a:lumMod val="75000"/>
                </a:schemeClr>
              </a:solidFill>
            </a:endParaRPr>
          </a:p>
        </p:txBody>
      </p:sp>
      <p:sp>
        <p:nvSpPr>
          <p:cNvPr id="166914" name="Content Placeholder 2"/>
          <p:cNvSpPr>
            <a:spLocks noGrp="1"/>
          </p:cNvSpPr>
          <p:nvPr>
            <p:ph idx="1"/>
          </p:nvPr>
        </p:nvSpPr>
        <p:spPr>
          <a:xfrm>
            <a:off x="1316038" y="1981200"/>
            <a:ext cx="7204075" cy="4495800"/>
          </a:xfrm>
        </p:spPr>
        <p:txBody>
          <a:bodyPr/>
          <a:lstStyle/>
          <a:p>
            <a:pPr lvl="1" eaLnBrk="1" hangingPunct="1">
              <a:buFont typeface="Arial" charset="0"/>
              <a:buChar char="•"/>
            </a:pPr>
            <a:r>
              <a:rPr lang="en-US" smtClean="0"/>
              <a:t>Changes in regulatory environment</a:t>
            </a:r>
          </a:p>
          <a:p>
            <a:pPr lvl="1" eaLnBrk="1" hangingPunct="1">
              <a:buFont typeface="Arial" charset="0"/>
              <a:buChar char="•"/>
            </a:pPr>
            <a:r>
              <a:rPr lang="en-US" smtClean="0"/>
              <a:t>Management indifference to bondholders</a:t>
            </a:r>
          </a:p>
          <a:p>
            <a:pPr lvl="1" eaLnBrk="1" hangingPunct="1">
              <a:buFont typeface="Arial" charset="0"/>
              <a:buChar char="•"/>
            </a:pPr>
            <a:r>
              <a:rPr lang="en-US" smtClean="0"/>
              <a:t>Lawsuits, subpoenas or SEC investigations</a:t>
            </a:r>
          </a:p>
          <a:p>
            <a:pPr lvl="1" eaLnBrk="1" hangingPunct="1">
              <a:buFont typeface="Arial" charset="0"/>
              <a:buChar char="•"/>
            </a:pPr>
            <a:r>
              <a:rPr lang="en-US" smtClean="0"/>
              <a:t>Drastic changes in business conditions</a:t>
            </a:r>
          </a:p>
          <a:p>
            <a:pPr lvl="1" eaLnBrk="1" hangingPunct="1">
              <a:buFont typeface="Arial" charset="0"/>
              <a:buChar char="•"/>
            </a:pPr>
            <a:r>
              <a:rPr lang="en-US" smtClean="0"/>
              <a:t>Changes in firm's strategy or management</a:t>
            </a:r>
          </a:p>
          <a:p>
            <a:pPr lvl="1" eaLnBrk="1" hangingPunct="1">
              <a:buFont typeface="Arial" charset="0"/>
              <a:buChar char="•"/>
            </a:pPr>
            <a:r>
              <a:rPr lang="en-US" smtClean="0"/>
              <a:t>Pending mergers or acquisitions</a:t>
            </a:r>
          </a:p>
          <a:p>
            <a:pPr lvl="1" eaLnBrk="1" hangingPunct="1">
              <a:buFont typeface="Arial" charset="0"/>
              <a:buChar char="•"/>
            </a:pPr>
            <a:r>
              <a:rPr lang="en-US" smtClean="0"/>
              <a:t>Changes in market valuations</a:t>
            </a:r>
          </a:p>
          <a:p>
            <a:pPr lvl="2" eaLnBrk="1" hangingPunct="1"/>
            <a:r>
              <a:rPr lang="en-US" smtClean="0"/>
              <a:t>Stock price</a:t>
            </a:r>
          </a:p>
          <a:p>
            <a:pPr lvl="2" eaLnBrk="1" hangingPunct="1"/>
            <a:r>
              <a:rPr lang="en-US" smtClean="0"/>
              <a:t>Credit default swap levels</a:t>
            </a:r>
          </a:p>
          <a:p>
            <a:pPr lvl="2" eaLnBrk="1" hangingPunct="1"/>
            <a:r>
              <a:rPr lang="en-US" smtClean="0"/>
              <a:t>Credit spreads</a:t>
            </a:r>
          </a:p>
          <a:p>
            <a:pPr eaLnBrk="1" hangingPunct="1"/>
            <a:endParaRPr lang="en-US" smtClean="0"/>
          </a:p>
        </p:txBody>
      </p:sp>
      <p:sp>
        <p:nvSpPr>
          <p:cNvPr id="166915" name="TextBox 3"/>
          <p:cNvSpPr txBox="1">
            <a:spLocks noChangeArrowheads="1"/>
          </p:cNvSpPr>
          <p:nvPr/>
        </p:nvSpPr>
        <p:spPr bwMode="auto">
          <a:xfrm>
            <a:off x="1219200" y="1447800"/>
            <a:ext cx="6705600" cy="369888"/>
          </a:xfrm>
          <a:prstGeom prst="rect">
            <a:avLst/>
          </a:prstGeom>
          <a:noFill/>
          <a:ln w="9525">
            <a:noFill/>
            <a:miter lim="800000"/>
            <a:headEnd/>
            <a:tailEnd/>
          </a:ln>
        </p:spPr>
        <p:txBody>
          <a:bodyPr>
            <a:spAutoFit/>
          </a:bodyPr>
          <a:lstStyle/>
          <a:p>
            <a:r>
              <a:rPr lang="en-US" sz="1800">
                <a:solidFill>
                  <a:schemeClr val="accent2"/>
                </a:solidFill>
              </a:rPr>
              <a:t>Some events are effective warning signals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608" eaLnBrk="1" hangingPunct="1">
              <a:defRPr/>
            </a:pPr>
            <a:r>
              <a:rPr lang="en-US" dirty="0" smtClean="0">
                <a:solidFill>
                  <a:schemeClr val="accent6">
                    <a:lumMod val="75000"/>
                  </a:schemeClr>
                </a:solidFill>
              </a:rPr>
              <a:t>Mitigating Credit Losses</a:t>
            </a:r>
            <a:endParaRPr lang="en-US" dirty="0">
              <a:solidFill>
                <a:schemeClr val="accent6">
                  <a:lumMod val="75000"/>
                </a:schemeClr>
              </a:solidFill>
            </a:endParaRPr>
          </a:p>
        </p:txBody>
      </p:sp>
      <p:sp>
        <p:nvSpPr>
          <p:cNvPr id="167938" name="Content Placeholder 2"/>
          <p:cNvSpPr>
            <a:spLocks noGrp="1"/>
          </p:cNvSpPr>
          <p:nvPr>
            <p:ph idx="1"/>
          </p:nvPr>
        </p:nvSpPr>
        <p:spPr>
          <a:xfrm>
            <a:off x="1316038" y="2133600"/>
            <a:ext cx="7204075" cy="3886200"/>
          </a:xfrm>
        </p:spPr>
        <p:txBody>
          <a:bodyPr/>
          <a:lstStyle/>
          <a:p>
            <a:pPr eaLnBrk="1" hangingPunct="1"/>
            <a:r>
              <a:rPr lang="en-US" smtClean="0"/>
              <a:t>The most rigorous credit process may not be able to predict all future difficulties</a:t>
            </a:r>
          </a:p>
          <a:p>
            <a:pPr eaLnBrk="1" hangingPunct="1"/>
            <a:r>
              <a:rPr lang="en-US" smtClean="0"/>
              <a:t>Difficult to determine if a sale is necessary</a:t>
            </a:r>
          </a:p>
          <a:p>
            <a:pPr eaLnBrk="1" hangingPunct="1"/>
            <a:r>
              <a:rPr lang="en-US" smtClean="0"/>
              <a:t>Significant deterioration in economic environment, company or sector</a:t>
            </a:r>
          </a:p>
          <a:p>
            <a:pPr eaLnBrk="1" hangingPunct="1"/>
            <a:r>
              <a:rPr lang="en-US" smtClean="0"/>
              <a:t>Downgrades and the issuer remains on negative credit watch or negative outlook</a:t>
            </a:r>
          </a:p>
          <a:p>
            <a:pPr eaLnBrk="1" hangingPunct="1"/>
            <a:r>
              <a:rPr lang="en-US" smtClean="0"/>
              <a:t>Pricing of other securities like equity or credit default swaps deteriorate</a:t>
            </a:r>
          </a:p>
          <a:p>
            <a:pPr eaLnBrk="1" hangingPunct="1"/>
            <a:r>
              <a:rPr lang="en-US" smtClean="0"/>
              <a:t>A predetermined process may add discipline</a:t>
            </a:r>
          </a:p>
          <a:p>
            <a:pPr eaLnBrk="1" hangingPunct="1"/>
            <a:endParaRPr lang="en-US" smtClean="0"/>
          </a:p>
        </p:txBody>
      </p:sp>
      <p:sp>
        <p:nvSpPr>
          <p:cNvPr id="167939" name="TextBox 3"/>
          <p:cNvSpPr txBox="1">
            <a:spLocks noChangeArrowheads="1"/>
          </p:cNvSpPr>
          <p:nvPr/>
        </p:nvSpPr>
        <p:spPr bwMode="auto">
          <a:xfrm>
            <a:off x="1219200" y="1447800"/>
            <a:ext cx="7086600" cy="369888"/>
          </a:xfrm>
          <a:prstGeom prst="rect">
            <a:avLst/>
          </a:prstGeom>
          <a:noFill/>
          <a:ln w="9525">
            <a:noFill/>
            <a:miter lim="800000"/>
            <a:headEnd/>
            <a:tailEnd/>
          </a:ln>
        </p:spPr>
        <p:txBody>
          <a:bodyPr>
            <a:spAutoFit/>
          </a:bodyPr>
          <a:lstStyle/>
          <a:p>
            <a:r>
              <a:rPr lang="en-US" sz="1800">
                <a:solidFill>
                  <a:schemeClr val="accent2"/>
                </a:solidFill>
              </a:rPr>
              <a:t>Sometimes a sale is necessary to avoid greater loss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188" y="708025"/>
            <a:ext cx="7481887" cy="838200"/>
          </a:xfrm>
        </p:spPr>
        <p:txBody>
          <a:bodyPr/>
          <a:lstStyle/>
          <a:p>
            <a:pPr defTabSz="914608" eaLnBrk="1" hangingPunct="1">
              <a:defRPr/>
            </a:pPr>
            <a:r>
              <a:rPr lang="en-US" dirty="0" smtClean="0">
                <a:solidFill>
                  <a:schemeClr val="accent6">
                    <a:lumMod val="75000"/>
                  </a:schemeClr>
                </a:solidFill>
              </a:rPr>
              <a:t>Importance of Credit – Lessons Learned</a:t>
            </a:r>
            <a:endParaRPr lang="en-US" dirty="0">
              <a:solidFill>
                <a:schemeClr val="accent6">
                  <a:lumMod val="75000"/>
                </a:schemeClr>
              </a:solidFill>
            </a:endParaRPr>
          </a:p>
        </p:txBody>
      </p:sp>
      <p:sp>
        <p:nvSpPr>
          <p:cNvPr id="168962" name="Content Placeholder 2"/>
          <p:cNvSpPr>
            <a:spLocks noGrp="1"/>
          </p:cNvSpPr>
          <p:nvPr>
            <p:ph idx="1"/>
          </p:nvPr>
        </p:nvSpPr>
        <p:spPr>
          <a:xfrm>
            <a:off x="1314450" y="1503363"/>
            <a:ext cx="7204075" cy="4884737"/>
          </a:xfrm>
        </p:spPr>
        <p:txBody>
          <a:bodyPr/>
          <a:lstStyle/>
          <a:p>
            <a:pPr eaLnBrk="1" hangingPunct="1">
              <a:spcBef>
                <a:spcPts val="1075"/>
              </a:spcBef>
              <a:spcAft>
                <a:spcPts val="1075"/>
              </a:spcAft>
            </a:pPr>
            <a:r>
              <a:rPr lang="en-US" smtClean="0"/>
              <a:t>Thorough review of credit is necessary</a:t>
            </a:r>
          </a:p>
          <a:p>
            <a:pPr eaLnBrk="1" hangingPunct="1">
              <a:spcBef>
                <a:spcPts val="1075"/>
              </a:spcBef>
              <a:spcAft>
                <a:spcPts val="1075"/>
              </a:spcAft>
            </a:pPr>
            <a:r>
              <a:rPr lang="en-US" smtClean="0"/>
              <a:t>Cannot rely on brokers or rating agencies</a:t>
            </a:r>
          </a:p>
          <a:p>
            <a:pPr eaLnBrk="1" hangingPunct="1">
              <a:spcBef>
                <a:spcPts val="1075"/>
              </a:spcBef>
              <a:spcAft>
                <a:spcPts val="1075"/>
              </a:spcAft>
            </a:pPr>
            <a:r>
              <a:rPr lang="en-US" smtClean="0"/>
              <a:t>Some structures were difficult to understand</a:t>
            </a:r>
          </a:p>
          <a:p>
            <a:pPr eaLnBrk="1" hangingPunct="1">
              <a:spcBef>
                <a:spcPts val="1075"/>
              </a:spcBef>
              <a:spcAft>
                <a:spcPts val="1075"/>
              </a:spcAft>
            </a:pPr>
            <a:r>
              <a:rPr lang="en-US" smtClean="0"/>
              <a:t>Understand risks you are taking – what is worst case?</a:t>
            </a:r>
          </a:p>
          <a:p>
            <a:pPr eaLnBrk="1" hangingPunct="1">
              <a:spcBef>
                <a:spcPts val="1075"/>
              </a:spcBef>
              <a:spcAft>
                <a:spcPts val="1075"/>
              </a:spcAft>
            </a:pPr>
            <a:r>
              <a:rPr lang="en-US" smtClean="0"/>
              <a:t>If you are going to take risk, it needs to be managed</a:t>
            </a:r>
          </a:p>
          <a:p>
            <a:pPr eaLnBrk="1" hangingPunct="1">
              <a:spcBef>
                <a:spcPts val="1075"/>
              </a:spcBef>
              <a:spcAft>
                <a:spcPts val="1075"/>
              </a:spcAft>
            </a:pPr>
            <a:r>
              <a:rPr lang="en-US" smtClean="0"/>
              <a:t>"Buy and hold" does not work in times of crisis</a:t>
            </a:r>
          </a:p>
          <a:p>
            <a:pPr eaLnBrk="1" hangingPunct="1">
              <a:spcBef>
                <a:spcPts val="1075"/>
              </a:spcBef>
              <a:spcAft>
                <a:spcPts val="1075"/>
              </a:spcAft>
            </a:pPr>
            <a:r>
              <a:rPr lang="en-US" smtClean="0"/>
              <a:t>Survive a small loss rather than absorb a catastrophic one</a:t>
            </a:r>
          </a:p>
          <a:p>
            <a:pPr eaLnBrk="1" hangingPunct="1">
              <a:spcBef>
                <a:spcPts val="1075"/>
              </a:spcBef>
              <a:spcAft>
                <a:spcPts val="1075"/>
              </a:spcAft>
            </a:pPr>
            <a:r>
              <a:rPr lang="en-US" smtClean="0"/>
              <a:t>Avoiding losses is not about "being lucky"</a:t>
            </a:r>
          </a:p>
          <a:p>
            <a:pPr eaLnBrk="1" hangingPunct="1">
              <a:spcBef>
                <a:spcPts val="1075"/>
              </a:spcBef>
              <a:spcAft>
                <a:spcPts val="1075"/>
              </a:spcAft>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p:txBody>
          <a:bodyPr/>
          <a:lstStyle/>
          <a:p>
            <a:r>
              <a:rPr lang="en-US" smtClean="0"/>
              <a:t>Credit Risk Philosophy</a:t>
            </a:r>
          </a:p>
        </p:txBody>
      </p:sp>
      <p:sp>
        <p:nvSpPr>
          <p:cNvPr id="128002" name="Rectangle 3"/>
          <p:cNvSpPr>
            <a:spLocks noGrp="1" noChangeArrowheads="1"/>
          </p:cNvSpPr>
          <p:nvPr>
            <p:ph type="body" sz="half" idx="4294967295"/>
          </p:nvPr>
        </p:nvSpPr>
        <p:spPr>
          <a:xfrm>
            <a:off x="1593850" y="1612900"/>
            <a:ext cx="6700838" cy="2124075"/>
          </a:xfrm>
        </p:spPr>
        <p:txBody>
          <a:bodyPr/>
          <a:lstStyle/>
          <a:p>
            <a:pPr>
              <a:lnSpc>
                <a:spcPct val="80000"/>
              </a:lnSpc>
            </a:pPr>
            <a:r>
              <a:rPr lang="en-US" sz="2200" smtClean="0"/>
              <a:t>Safety, Liquidity, and </a:t>
            </a:r>
            <a:r>
              <a:rPr lang="en-US" sz="2200" i="1" smtClean="0"/>
              <a:t>then</a:t>
            </a:r>
            <a:r>
              <a:rPr lang="en-US" sz="2200" smtClean="0"/>
              <a:t> Yield</a:t>
            </a:r>
          </a:p>
          <a:p>
            <a:pPr>
              <a:lnSpc>
                <a:spcPct val="80000"/>
              </a:lnSpc>
            </a:pPr>
            <a:r>
              <a:rPr lang="en-US" sz="2200" smtClean="0"/>
              <a:t>We don’t trust the ratings agencies</a:t>
            </a:r>
          </a:p>
          <a:p>
            <a:pPr>
              <a:lnSpc>
                <a:spcPct val="80000"/>
              </a:lnSpc>
            </a:pPr>
            <a:r>
              <a:rPr lang="en-US" sz="2200" smtClean="0"/>
              <a:t>We do our own credit analysis</a:t>
            </a:r>
          </a:p>
          <a:p>
            <a:pPr>
              <a:lnSpc>
                <a:spcPct val="80000"/>
              </a:lnSpc>
            </a:pPr>
            <a:r>
              <a:rPr lang="en-US" sz="2200" smtClean="0"/>
              <a:t>We perform credit analysis primarily to protect our Pool assets----not to justify earning higher yields</a:t>
            </a:r>
          </a:p>
          <a:p>
            <a:pPr>
              <a:lnSpc>
                <a:spcPct val="80000"/>
              </a:lnSpc>
            </a:pPr>
            <a:r>
              <a:rPr lang="en-US" sz="2200" smtClean="0"/>
              <a:t>We don’t make assumptions----if we don’t understand it, we don’t buy it</a:t>
            </a:r>
          </a:p>
          <a:p>
            <a:pPr>
              <a:lnSpc>
                <a:spcPct val="80000"/>
              </a:lnSpc>
            </a:pPr>
            <a:r>
              <a:rPr lang="en-US" sz="2200" smtClean="0"/>
              <a:t>We have a very disciplined credit process </a:t>
            </a:r>
          </a:p>
          <a:p>
            <a:pPr>
              <a:lnSpc>
                <a:spcPct val="80000"/>
              </a:lnSpc>
            </a:pPr>
            <a:r>
              <a:rPr lang="en-US" sz="2200" smtClean="0"/>
              <a:t>We have open, ongoing discussions about credits with our advisor</a:t>
            </a:r>
          </a:p>
          <a:p>
            <a:pPr>
              <a:lnSpc>
                <a:spcPct val="80000"/>
              </a:lnSpc>
            </a:pPr>
            <a:r>
              <a:rPr lang="en-US" sz="2200" smtClean="0"/>
              <a:t>We have a sell discipline if a credit deteriorates</a:t>
            </a:r>
          </a:p>
          <a:p>
            <a:pPr>
              <a:lnSpc>
                <a:spcPct val="80000"/>
              </a:lnSpc>
            </a:pPr>
            <a:r>
              <a:rPr lang="en-US" sz="2200" smtClean="0"/>
              <a:t>We invest in technology, services, and research</a:t>
            </a:r>
          </a:p>
          <a:p>
            <a:pPr>
              <a:lnSpc>
                <a:spcPct val="80000"/>
              </a:lnSpc>
              <a:buFontTx/>
              <a:buNone/>
            </a:pPr>
            <a:endParaRPr lang="en-US" sz="2200" smtClean="0"/>
          </a:p>
          <a:p>
            <a:pPr>
              <a:lnSpc>
                <a:spcPct val="80000"/>
              </a:lnSpc>
              <a:buFontTx/>
              <a:buNone/>
            </a:pPr>
            <a:endParaRPr lang="en-US" sz="2400" smtClean="0"/>
          </a:p>
          <a:p>
            <a:pPr>
              <a:lnSpc>
                <a:spcPct val="80000"/>
              </a:lnSpc>
              <a:buFontTx/>
              <a:buNone/>
            </a:pPr>
            <a:endParaRPr lang="en-US" sz="2400" smtClean="0"/>
          </a:p>
          <a:p>
            <a:pPr>
              <a:lnSpc>
                <a:spcPct val="80000"/>
              </a:lnSpc>
            </a:pPr>
            <a:endParaRPr lang="en-US" sz="1600" smtClean="0"/>
          </a:p>
          <a:p>
            <a:pPr>
              <a:lnSpc>
                <a:spcPct val="80000"/>
              </a:lnSpc>
              <a:buFontTx/>
              <a:buNone/>
            </a:pPr>
            <a:endParaRPr lang="en-US" sz="1200" smtClean="0"/>
          </a:p>
          <a:p>
            <a:pPr>
              <a:lnSpc>
                <a:spcPct val="80000"/>
              </a:lnSpc>
              <a:buFontTx/>
              <a:buNone/>
            </a:pPr>
            <a:endParaRPr lang="en-US" sz="1200" smtClean="0"/>
          </a:p>
          <a:p>
            <a:pPr>
              <a:lnSpc>
                <a:spcPct val="80000"/>
              </a:lnSpc>
              <a:buFontTx/>
              <a:buNone/>
            </a:pPr>
            <a:endParaRPr lang="en-US" sz="1200" smtClean="0"/>
          </a:p>
          <a:p>
            <a:pPr>
              <a:lnSpc>
                <a:spcPct val="80000"/>
              </a:lnSpc>
            </a:pPr>
            <a:endParaRPr lang="en-US" sz="800" smtClean="0"/>
          </a:p>
        </p:txBody>
      </p:sp>
      <p:pic>
        <p:nvPicPr>
          <p:cNvPr id="128003" name="Picture 4" descr="Revised County Seal 2002"/>
          <p:cNvPicPr>
            <a:picLocks noChangeAspect="1" noChangeArrowheads="1"/>
          </p:cNvPicPr>
          <p:nvPr/>
        </p:nvPicPr>
        <p:blipFill>
          <a:blip r:embed="rId2"/>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idx="4294967295"/>
          </p:nvPr>
        </p:nvSpPr>
        <p:spPr/>
        <p:txBody>
          <a:bodyPr/>
          <a:lstStyle/>
          <a:p>
            <a:r>
              <a:rPr lang="en-US" smtClean="0"/>
              <a:t>Credit Analysis Tools</a:t>
            </a:r>
          </a:p>
        </p:txBody>
      </p:sp>
      <p:sp>
        <p:nvSpPr>
          <p:cNvPr id="129026" name="Rectangle 3"/>
          <p:cNvSpPr>
            <a:spLocks noGrp="1" noChangeArrowheads="1"/>
          </p:cNvSpPr>
          <p:nvPr>
            <p:ph type="body" sz="half" idx="4294967295"/>
          </p:nvPr>
        </p:nvSpPr>
        <p:spPr>
          <a:xfrm>
            <a:off x="1593850" y="1612900"/>
            <a:ext cx="6700838" cy="2124075"/>
          </a:xfrm>
        </p:spPr>
        <p:txBody>
          <a:bodyPr/>
          <a:lstStyle/>
          <a:p>
            <a:pPr>
              <a:lnSpc>
                <a:spcPct val="80000"/>
              </a:lnSpc>
            </a:pPr>
            <a:r>
              <a:rPr lang="en-US" sz="2400" smtClean="0"/>
              <a:t>In-house full time Investment Analyst</a:t>
            </a:r>
          </a:p>
          <a:p>
            <a:pPr>
              <a:lnSpc>
                <a:spcPct val="80000"/>
              </a:lnSpc>
            </a:pPr>
            <a:r>
              <a:rPr lang="en-US" sz="2400" smtClean="0"/>
              <a:t>Outside Advisor---PFM Asset Management</a:t>
            </a:r>
          </a:p>
          <a:p>
            <a:pPr>
              <a:lnSpc>
                <a:spcPct val="80000"/>
              </a:lnSpc>
            </a:pPr>
            <a:r>
              <a:rPr lang="en-US" sz="2400" smtClean="0"/>
              <a:t>Bloomberg resources</a:t>
            </a:r>
          </a:p>
          <a:p>
            <a:pPr>
              <a:lnSpc>
                <a:spcPct val="80000"/>
              </a:lnSpc>
            </a:pPr>
            <a:r>
              <a:rPr lang="en-US" sz="2400" smtClean="0"/>
              <a:t>Credit Sights</a:t>
            </a:r>
          </a:p>
          <a:p>
            <a:pPr>
              <a:lnSpc>
                <a:spcPct val="80000"/>
              </a:lnSpc>
            </a:pPr>
            <a:r>
              <a:rPr lang="en-US" sz="2400" smtClean="0"/>
              <a:t>Fitch Research</a:t>
            </a:r>
          </a:p>
          <a:p>
            <a:pPr>
              <a:lnSpc>
                <a:spcPct val="80000"/>
              </a:lnSpc>
            </a:pPr>
            <a:r>
              <a:rPr lang="en-US" sz="2400" smtClean="0"/>
              <a:t>Egan-Jones</a:t>
            </a:r>
          </a:p>
          <a:p>
            <a:pPr>
              <a:lnSpc>
                <a:spcPct val="80000"/>
              </a:lnSpc>
            </a:pPr>
            <a:r>
              <a:rPr lang="en-US" sz="2400" smtClean="0"/>
              <a:t>Broker provided research and analysis</a:t>
            </a:r>
          </a:p>
          <a:p>
            <a:pPr>
              <a:lnSpc>
                <a:spcPct val="80000"/>
              </a:lnSpc>
            </a:pPr>
            <a:r>
              <a:rPr lang="en-US" sz="2400" smtClean="0"/>
              <a:t>Periodicals</a:t>
            </a:r>
          </a:p>
          <a:p>
            <a:pPr>
              <a:lnSpc>
                <a:spcPct val="80000"/>
              </a:lnSpc>
              <a:buFontTx/>
              <a:buNone/>
            </a:pPr>
            <a:endParaRPr lang="en-US" sz="2400" smtClean="0"/>
          </a:p>
          <a:p>
            <a:pPr>
              <a:lnSpc>
                <a:spcPct val="80000"/>
              </a:lnSpc>
              <a:buFontTx/>
              <a:buNone/>
            </a:pPr>
            <a:endParaRPr lang="en-US" sz="2400" smtClean="0"/>
          </a:p>
          <a:p>
            <a:pPr>
              <a:lnSpc>
                <a:spcPct val="80000"/>
              </a:lnSpc>
            </a:pPr>
            <a:endParaRPr lang="en-US" sz="1600" smtClean="0"/>
          </a:p>
        </p:txBody>
      </p:sp>
      <p:pic>
        <p:nvPicPr>
          <p:cNvPr id="129027" name="Picture 4" descr="Revised County Seal 2002"/>
          <p:cNvPicPr>
            <a:picLocks noChangeAspect="1" noChangeArrowheads="1"/>
          </p:cNvPicPr>
          <p:nvPr/>
        </p:nvPicPr>
        <p:blipFill>
          <a:blip r:embed="rId2"/>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noChangeArrowheads="1"/>
          </p:cNvPicPr>
          <p:nvPr/>
        </p:nvPicPr>
        <p:blipFill>
          <a:blip r:embed="rId2"/>
          <a:srcRect/>
          <a:stretch>
            <a:fillRect/>
          </a:stretch>
        </p:blipFill>
        <p:spPr bwMode="auto">
          <a:xfrm>
            <a:off x="1066800" y="228600"/>
            <a:ext cx="8077200" cy="6097588"/>
          </a:xfrm>
          <a:prstGeom prst="rect">
            <a:avLst/>
          </a:prstGeom>
          <a:noFill/>
          <a:ln w="9525">
            <a:noFill/>
            <a:miter lim="800000"/>
            <a:headEnd/>
            <a:tailEnd/>
          </a:ln>
        </p:spPr>
      </p:pic>
      <p:pic>
        <p:nvPicPr>
          <p:cNvPr id="130050" name="Picture 3" descr="Revised County Seal 2002"/>
          <p:cNvPicPr>
            <a:picLocks noChangeAspect="1" noChangeArrowheads="1"/>
          </p:cNvPicPr>
          <p:nvPr/>
        </p:nvPicPr>
        <p:blipFill>
          <a:blip r:embed="rId3"/>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idx="4294967295"/>
          </p:nvPr>
        </p:nvSpPr>
        <p:spPr/>
        <p:txBody>
          <a:bodyPr/>
          <a:lstStyle/>
          <a:p>
            <a:r>
              <a:rPr lang="en-US" smtClean="0"/>
              <a:t>Results</a:t>
            </a:r>
          </a:p>
        </p:txBody>
      </p:sp>
      <p:sp>
        <p:nvSpPr>
          <p:cNvPr id="131074" name="Rectangle 3"/>
          <p:cNvSpPr>
            <a:spLocks noGrp="1" noChangeArrowheads="1"/>
          </p:cNvSpPr>
          <p:nvPr>
            <p:ph type="body" sz="half" idx="4294967295"/>
          </p:nvPr>
        </p:nvSpPr>
        <p:spPr>
          <a:xfrm>
            <a:off x="1593850" y="1612900"/>
            <a:ext cx="6700838" cy="2124075"/>
          </a:xfrm>
        </p:spPr>
        <p:txBody>
          <a:bodyPr/>
          <a:lstStyle/>
          <a:p>
            <a:pPr>
              <a:lnSpc>
                <a:spcPct val="80000"/>
              </a:lnSpc>
            </a:pPr>
            <a:r>
              <a:rPr lang="en-US" sz="2400" smtClean="0"/>
              <a:t>No exposures to Bear Stearns, Lehman, AIG, Merrill Lynch, or Washington Mutual</a:t>
            </a:r>
          </a:p>
          <a:p>
            <a:pPr>
              <a:lnSpc>
                <a:spcPct val="80000"/>
              </a:lnSpc>
            </a:pPr>
            <a:r>
              <a:rPr lang="en-US" sz="2400" smtClean="0"/>
              <a:t>No losses occurred due to credit defaults</a:t>
            </a:r>
          </a:p>
          <a:p>
            <a:pPr>
              <a:lnSpc>
                <a:spcPct val="80000"/>
              </a:lnSpc>
            </a:pPr>
            <a:r>
              <a:rPr lang="en-US" sz="2400" smtClean="0"/>
              <a:t>Maintained a higher letter credit quality of issuers held by the Investment Pool</a:t>
            </a:r>
          </a:p>
          <a:p>
            <a:pPr>
              <a:lnSpc>
                <a:spcPct val="80000"/>
              </a:lnSpc>
            </a:pPr>
            <a:r>
              <a:rPr lang="en-US" sz="2400" smtClean="0"/>
              <a:t>Maintained highest possible Investment Pool credit ratings from Moody’s, S&amp;P, and Fitch</a:t>
            </a:r>
          </a:p>
          <a:p>
            <a:pPr>
              <a:lnSpc>
                <a:spcPct val="80000"/>
              </a:lnSpc>
            </a:pPr>
            <a:r>
              <a:rPr lang="en-US" sz="2400" smtClean="0"/>
              <a:t>Investment Pool participants reassured</a:t>
            </a:r>
          </a:p>
          <a:p>
            <a:pPr>
              <a:lnSpc>
                <a:spcPct val="80000"/>
              </a:lnSpc>
            </a:pPr>
            <a:r>
              <a:rPr lang="en-US" sz="2400" smtClean="0"/>
              <a:t>Positive for County debt issuance and maintenance</a:t>
            </a:r>
          </a:p>
          <a:p>
            <a:pPr>
              <a:lnSpc>
                <a:spcPct val="80000"/>
              </a:lnSpc>
            </a:pPr>
            <a:r>
              <a:rPr lang="en-US" sz="2400" smtClean="0"/>
              <a:t>Good public relations---Good Press!</a:t>
            </a:r>
          </a:p>
          <a:p>
            <a:pPr>
              <a:lnSpc>
                <a:spcPct val="80000"/>
              </a:lnSpc>
            </a:pPr>
            <a:endParaRPr lang="en-US" sz="2400" smtClean="0"/>
          </a:p>
          <a:p>
            <a:pPr>
              <a:lnSpc>
                <a:spcPct val="80000"/>
              </a:lnSpc>
            </a:pPr>
            <a:endParaRPr lang="en-US" sz="2400" smtClean="0"/>
          </a:p>
          <a:p>
            <a:pPr>
              <a:lnSpc>
                <a:spcPct val="80000"/>
              </a:lnSpc>
              <a:buFontTx/>
              <a:buNone/>
            </a:pPr>
            <a:endParaRPr lang="en-US" sz="2400" smtClean="0"/>
          </a:p>
          <a:p>
            <a:pPr>
              <a:lnSpc>
                <a:spcPct val="80000"/>
              </a:lnSpc>
            </a:pPr>
            <a:endParaRPr lang="en-US" sz="2400" smtClean="0"/>
          </a:p>
          <a:p>
            <a:pPr>
              <a:lnSpc>
                <a:spcPct val="80000"/>
              </a:lnSpc>
            </a:pPr>
            <a:endParaRPr lang="en-US" sz="2400" smtClean="0"/>
          </a:p>
          <a:p>
            <a:pPr>
              <a:lnSpc>
                <a:spcPct val="80000"/>
              </a:lnSpc>
            </a:pPr>
            <a:endParaRPr lang="en-US" sz="2400" smtClean="0"/>
          </a:p>
          <a:p>
            <a:pPr>
              <a:lnSpc>
                <a:spcPct val="80000"/>
              </a:lnSpc>
              <a:buFontTx/>
              <a:buNone/>
            </a:pPr>
            <a:endParaRPr lang="en-US" sz="2400" smtClean="0"/>
          </a:p>
          <a:p>
            <a:pPr>
              <a:lnSpc>
                <a:spcPct val="80000"/>
              </a:lnSpc>
              <a:buFontTx/>
              <a:buNone/>
            </a:pPr>
            <a:endParaRPr lang="en-US" sz="2400" smtClean="0"/>
          </a:p>
          <a:p>
            <a:pPr>
              <a:lnSpc>
                <a:spcPct val="80000"/>
              </a:lnSpc>
            </a:pPr>
            <a:endParaRPr lang="en-US" sz="1600" smtClean="0"/>
          </a:p>
        </p:txBody>
      </p:sp>
      <p:pic>
        <p:nvPicPr>
          <p:cNvPr id="131075" name="Picture 4" descr="Revised County Seal 2002"/>
          <p:cNvPicPr>
            <a:picLocks noChangeAspect="1" noChangeArrowheads="1"/>
          </p:cNvPicPr>
          <p:nvPr/>
        </p:nvPicPr>
        <p:blipFill>
          <a:blip r:embed="rId2"/>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idx="4294967295"/>
          </p:nvPr>
        </p:nvSpPr>
        <p:spPr/>
        <p:txBody>
          <a:bodyPr/>
          <a:lstStyle/>
          <a:p>
            <a:pPr algn="ctr"/>
            <a:r>
              <a:rPr lang="en-US" sz="3200" smtClean="0"/>
              <a:t>Conclusion</a:t>
            </a:r>
          </a:p>
        </p:txBody>
      </p:sp>
      <p:sp>
        <p:nvSpPr>
          <p:cNvPr id="132098" name="Rectangle 3"/>
          <p:cNvSpPr>
            <a:spLocks noGrp="1" noChangeArrowheads="1"/>
          </p:cNvSpPr>
          <p:nvPr>
            <p:ph type="body" idx="4294967295"/>
          </p:nvPr>
        </p:nvSpPr>
        <p:spPr/>
        <p:txBody>
          <a:bodyPr/>
          <a:lstStyle/>
          <a:p>
            <a:pPr algn="ctr">
              <a:buFontTx/>
              <a:buNone/>
            </a:pPr>
            <a:r>
              <a:rPr lang="en-US" sz="2000" smtClean="0"/>
              <a:t>    </a:t>
            </a:r>
            <a:r>
              <a:rPr lang="en-US" sz="2200" smtClean="0"/>
              <a:t>Effective credit analysis integrated with tactical and strategic investment management can yield positive results for your investment pool.</a:t>
            </a:r>
          </a:p>
          <a:p>
            <a:pPr algn="ctr">
              <a:buFontTx/>
              <a:buNone/>
            </a:pPr>
            <a:endParaRPr lang="en-US" sz="2200" smtClean="0"/>
          </a:p>
          <a:p>
            <a:pPr algn="ctr">
              <a:buFontTx/>
              <a:buNone/>
            </a:pPr>
            <a:r>
              <a:rPr lang="en-US" sz="3600" smtClean="0"/>
              <a:t> </a:t>
            </a:r>
            <a:r>
              <a:rPr lang="en-US" sz="3600" b="1" smtClean="0">
                <a:solidFill>
                  <a:schemeClr val="accent2"/>
                </a:solidFill>
              </a:rPr>
              <a:t>QUESTIONS ??????</a:t>
            </a:r>
          </a:p>
          <a:p>
            <a:pPr algn="ctr">
              <a:buFontTx/>
              <a:buNone/>
            </a:pPr>
            <a:r>
              <a:rPr lang="en-US" sz="3600" smtClean="0">
                <a:solidFill>
                  <a:schemeClr val="accent2"/>
                </a:solidFill>
              </a:rPr>
              <a:t>Contact Us:</a:t>
            </a:r>
          </a:p>
          <a:p>
            <a:pPr algn="ctr">
              <a:buFontTx/>
              <a:buNone/>
            </a:pPr>
            <a:r>
              <a:rPr lang="en-US" sz="3600" smtClean="0">
                <a:solidFill>
                  <a:schemeClr val="accent2"/>
                </a:solidFill>
              </a:rPr>
              <a:t>(909)-387-6319</a:t>
            </a:r>
          </a:p>
          <a:p>
            <a:pPr algn="ctr">
              <a:buFontTx/>
              <a:buNone/>
            </a:pPr>
            <a:endParaRPr lang="en-US" sz="3600" smtClean="0">
              <a:solidFill>
                <a:schemeClr val="accent2"/>
              </a:solidFill>
            </a:endParaRPr>
          </a:p>
          <a:p>
            <a:pPr algn="ctr">
              <a:buFontTx/>
              <a:buNone/>
            </a:pPr>
            <a:endParaRPr lang="en-US" smtClean="0"/>
          </a:p>
          <a:p>
            <a:pPr>
              <a:buFontTx/>
              <a:buNone/>
            </a:pPr>
            <a:endParaRPr lang="en-US" smtClean="0"/>
          </a:p>
          <a:p>
            <a:pPr>
              <a:buFontTx/>
              <a:buNone/>
            </a:pPr>
            <a:endParaRPr lang="en-US" sz="2000" smtClean="0"/>
          </a:p>
          <a:p>
            <a:pPr>
              <a:buFontTx/>
              <a:buNone/>
            </a:pPr>
            <a:endParaRPr lang="en-US" sz="2000" smtClean="0"/>
          </a:p>
        </p:txBody>
      </p:sp>
      <p:pic>
        <p:nvPicPr>
          <p:cNvPr id="132099" name="Picture 4" descr="Revised County Seal 2002"/>
          <p:cNvPicPr>
            <a:picLocks noChangeAspect="1" noChangeArrowheads="1"/>
          </p:cNvPicPr>
          <p:nvPr/>
        </p:nvPicPr>
        <p:blipFill>
          <a:blip r:embed="rId2"/>
          <a:srcRect/>
          <a:stretch>
            <a:fillRect/>
          </a:stretch>
        </p:blipFill>
        <p:spPr bwMode="auto">
          <a:xfrm>
            <a:off x="0" y="0"/>
            <a:ext cx="114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FM Presentation Template">
  <a:themeElements>
    <a:clrScheme name="Default Design 1">
      <a:dk1>
        <a:srgbClr val="000000"/>
      </a:dk1>
      <a:lt1>
        <a:srgbClr val="FFFFFF"/>
      </a:lt1>
      <a:dk2>
        <a:srgbClr val="3333CC"/>
      </a:dk2>
      <a:lt2>
        <a:srgbClr val="808080"/>
      </a:lt2>
      <a:accent1>
        <a:srgbClr val="CCFFFF"/>
      </a:accent1>
      <a:accent2>
        <a:srgbClr val="3333CC"/>
      </a:accent2>
      <a:accent3>
        <a:srgbClr val="FFFFFF"/>
      </a:accent3>
      <a:accent4>
        <a:srgbClr val="000000"/>
      </a:accent4>
      <a:accent5>
        <a:srgbClr val="E2FFFF"/>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3333CC"/>
        </a:dk2>
        <a:lt2>
          <a:srgbClr val="808080"/>
        </a:lt2>
        <a:accent1>
          <a:srgbClr val="CCFFFF"/>
        </a:accent1>
        <a:accent2>
          <a:srgbClr val="3333CC"/>
        </a:accent2>
        <a:accent3>
          <a:srgbClr val="FFFFFF"/>
        </a:accent3>
        <a:accent4>
          <a:srgbClr val="000000"/>
        </a:accent4>
        <a:accent5>
          <a:srgbClr val="E2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PFM Presentation Template</Template>
  <TotalTime>4319</TotalTime>
  <Words>2272</Words>
  <Application>Microsoft Office PowerPoint</Application>
  <PresentationFormat>On-screen Show (4:3)</PresentationFormat>
  <Paragraphs>522</Paragraphs>
  <Slides>43</Slides>
  <Notes>3</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43</vt:i4>
      </vt:variant>
    </vt:vector>
  </HeadingPairs>
  <TitlesOfParts>
    <vt:vector size="60" baseType="lpstr">
      <vt:lpstr>Arial</vt:lpstr>
      <vt:lpstr>Calibri</vt:lpstr>
      <vt:lpstr>Garamond</vt:lpstr>
      <vt:lpstr>Times New Roman</vt:lpstr>
      <vt:lpstr>Book Antiqua</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PFM Presentation Template</vt:lpstr>
      <vt:lpstr>Credit Analysis</vt:lpstr>
      <vt:lpstr>Organizational Chart</vt:lpstr>
      <vt:lpstr>Investment Process</vt:lpstr>
      <vt:lpstr>Credit Analysis Process</vt:lpstr>
      <vt:lpstr>Credit Risk Philosophy</vt:lpstr>
      <vt:lpstr>Credit Analysis Tools</vt:lpstr>
      <vt:lpstr>Slide 7</vt:lpstr>
      <vt:lpstr>Results</vt:lpstr>
      <vt:lpstr>Conclusion</vt:lpstr>
      <vt:lpstr>Navigating the Credit Markets</vt:lpstr>
      <vt:lpstr>Table of Contents</vt:lpstr>
      <vt:lpstr>Current State of the Credit Markets</vt:lpstr>
      <vt:lpstr>The Credit Crisis has Entered its Third Year</vt:lpstr>
      <vt:lpstr>Unguaranteed Financial Issuance has been Minimal</vt:lpstr>
      <vt:lpstr>Access to the Credit Markets has been Company Specific</vt:lpstr>
      <vt:lpstr>Commercial Paper Yields Reflect Credit Freeze</vt:lpstr>
      <vt:lpstr>Commercial Paper Outstanding Contracted as the Economy Deleveraged</vt:lpstr>
      <vt:lpstr>Returns in Credit Sectors have Lagged</vt:lpstr>
      <vt:lpstr>Credit Markets are Likely to Deteriorate Further</vt:lpstr>
      <vt:lpstr>Slide 20</vt:lpstr>
      <vt:lpstr>Investors have Lost Confidence</vt:lpstr>
      <vt:lpstr>Governments Around the World have Worked to Contain the Crisis</vt:lpstr>
      <vt:lpstr>Sovereign Risk has Risen as the Cost of Bailouts and Stimulus have Ballooned </vt:lpstr>
      <vt:lpstr>Perception of The United States’ Credit Worthiness has Fallen</vt:lpstr>
      <vt:lpstr>CDS of US Banks are Generally Wider than Other International Banks</vt:lpstr>
      <vt:lpstr>General Obligation State Municipal CDS have Widened</vt:lpstr>
      <vt:lpstr>Will Credit Markets Return to Normal?</vt:lpstr>
      <vt:lpstr>Corporate Yield Spreads have been Volatile</vt:lpstr>
      <vt:lpstr>Federal Agency Yield Spreads Peaked Last Year</vt:lpstr>
      <vt:lpstr>Will Government Support Continue to Drive the  Credit Markets?</vt:lpstr>
      <vt:lpstr>Federal Agency Securities –   Generally Represent Minimal Risk</vt:lpstr>
      <vt:lpstr>What is the Future of GSEs?</vt:lpstr>
      <vt:lpstr>Managing Credit Risk</vt:lpstr>
      <vt:lpstr>Is Credit Risk Worth Taking?</vt:lpstr>
      <vt:lpstr>PFM’s Credit Philosophy</vt:lpstr>
      <vt:lpstr>PFM’s Credit Committee &amp; Approved Credit List</vt:lpstr>
      <vt:lpstr>Where Should a Review Start?</vt:lpstr>
      <vt:lpstr> A Quantitative Review is also Necessary</vt:lpstr>
      <vt:lpstr>Some Characteristics of Good Credits</vt:lpstr>
      <vt:lpstr>Approved Credit List</vt:lpstr>
      <vt:lpstr>Credit Monitoring is Essential</vt:lpstr>
      <vt:lpstr>Mitigating Credit Losses</vt:lpstr>
      <vt:lpstr>Importance of Credit – Lessons Learned</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Andrew Musselman</dc:creator>
  <cp:keywords/>
  <dc:description/>
  <cp:lastModifiedBy>Jed Zercher</cp:lastModifiedBy>
  <cp:revision>130</cp:revision>
  <dcterms:created xsi:type="dcterms:W3CDTF">2009-01-12T22:19:15Z</dcterms:created>
  <dcterms:modified xsi:type="dcterms:W3CDTF">2009-04-28T00:13:10Z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name">
    <vt:lpwstr>H:\MONEYMGT\CHEDDAR\CACTTC COMBO.PPTX</vt:lpwstr>
  </property>
</Properties>
</file>